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1"/>
  </p:notesMasterIdLst>
  <p:sldIdLst>
    <p:sldId id="256" r:id="rId2"/>
    <p:sldId id="286" r:id="rId3"/>
    <p:sldId id="287" r:id="rId4"/>
    <p:sldId id="288" r:id="rId5"/>
    <p:sldId id="289" r:id="rId6"/>
    <p:sldId id="290" r:id="rId7"/>
    <p:sldId id="291" r:id="rId8"/>
    <p:sldId id="292" r:id="rId9"/>
    <p:sldId id="293" r:id="rId10"/>
    <p:sldId id="294" r:id="rId11"/>
    <p:sldId id="295" r:id="rId12"/>
    <p:sldId id="296" r:id="rId13"/>
    <p:sldId id="297" r:id="rId14"/>
    <p:sldId id="298" r:id="rId15"/>
    <p:sldId id="299" r:id="rId16"/>
    <p:sldId id="300" r:id="rId17"/>
    <p:sldId id="301" r:id="rId18"/>
    <p:sldId id="302" r:id="rId19"/>
    <p:sldId id="303" r:id="rId20"/>
    <p:sldId id="304" r:id="rId21"/>
    <p:sldId id="305" r:id="rId22"/>
    <p:sldId id="306" r:id="rId23"/>
    <p:sldId id="307" r:id="rId24"/>
    <p:sldId id="308" r:id="rId25"/>
    <p:sldId id="309" r:id="rId26"/>
    <p:sldId id="310" r:id="rId27"/>
    <p:sldId id="311" r:id="rId28"/>
    <p:sldId id="312" r:id="rId29"/>
    <p:sldId id="313" r:id="rId3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79" autoAdjust="0"/>
    <p:restoredTop sz="94660"/>
  </p:normalViewPr>
  <p:slideViewPr>
    <p:cSldViewPr>
      <p:cViewPr varScale="1">
        <p:scale>
          <a:sx n="70" d="100"/>
          <a:sy n="70" d="100"/>
        </p:scale>
        <p:origin x="131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CEBA2CF-E61C-41EE-A40E-DB98B7262BCF}" type="datetimeFigureOut">
              <a:rPr lang="fr-FR" smtClean="0"/>
              <a:pPr/>
              <a:t>01/02/2019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DBC363-179C-4E79-BBB6-18FE6F680467}" type="slidenum">
              <a:rPr lang="fr-FR" smtClean="0"/>
              <a:pPr/>
              <a:t>‹N°›</a:t>
            </a:fld>
            <a:endParaRPr lang="fr-FR"/>
          </a:p>
        </p:txBody>
      </p:sp>
    </p:spTree>
    <p:extLst>
      <p:ext uri="{BB962C8B-B14F-4D97-AF65-F5344CB8AC3E}">
        <p14:creationId xmlns:p14="http://schemas.microsoft.com/office/powerpoint/2010/main" val="35729594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2</a:t>
            </a:fld>
            <a:endParaRPr lang="fr-FR"/>
          </a:p>
        </p:txBody>
      </p:sp>
    </p:spTree>
    <p:extLst>
      <p:ext uri="{BB962C8B-B14F-4D97-AF65-F5344CB8AC3E}">
        <p14:creationId xmlns:p14="http://schemas.microsoft.com/office/powerpoint/2010/main" val="2895373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11</a:t>
            </a:fld>
            <a:endParaRPr lang="fr-FR"/>
          </a:p>
        </p:txBody>
      </p:sp>
    </p:spTree>
    <p:extLst>
      <p:ext uri="{BB962C8B-B14F-4D97-AF65-F5344CB8AC3E}">
        <p14:creationId xmlns:p14="http://schemas.microsoft.com/office/powerpoint/2010/main" val="3249662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12</a:t>
            </a:fld>
            <a:endParaRPr lang="fr-FR"/>
          </a:p>
        </p:txBody>
      </p:sp>
    </p:spTree>
    <p:extLst>
      <p:ext uri="{BB962C8B-B14F-4D97-AF65-F5344CB8AC3E}">
        <p14:creationId xmlns:p14="http://schemas.microsoft.com/office/powerpoint/2010/main" val="7687984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13</a:t>
            </a:fld>
            <a:endParaRPr lang="fr-FR"/>
          </a:p>
        </p:txBody>
      </p:sp>
    </p:spTree>
    <p:extLst>
      <p:ext uri="{BB962C8B-B14F-4D97-AF65-F5344CB8AC3E}">
        <p14:creationId xmlns:p14="http://schemas.microsoft.com/office/powerpoint/2010/main" val="6777331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14</a:t>
            </a:fld>
            <a:endParaRPr lang="fr-FR"/>
          </a:p>
        </p:txBody>
      </p:sp>
    </p:spTree>
    <p:extLst>
      <p:ext uri="{BB962C8B-B14F-4D97-AF65-F5344CB8AC3E}">
        <p14:creationId xmlns:p14="http://schemas.microsoft.com/office/powerpoint/2010/main" val="8970533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15</a:t>
            </a:fld>
            <a:endParaRPr lang="fr-FR"/>
          </a:p>
        </p:txBody>
      </p:sp>
    </p:spTree>
    <p:extLst>
      <p:ext uri="{BB962C8B-B14F-4D97-AF65-F5344CB8AC3E}">
        <p14:creationId xmlns:p14="http://schemas.microsoft.com/office/powerpoint/2010/main" val="17822487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16</a:t>
            </a:fld>
            <a:endParaRPr lang="fr-FR"/>
          </a:p>
        </p:txBody>
      </p:sp>
    </p:spTree>
    <p:extLst>
      <p:ext uri="{BB962C8B-B14F-4D97-AF65-F5344CB8AC3E}">
        <p14:creationId xmlns:p14="http://schemas.microsoft.com/office/powerpoint/2010/main" val="9158121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17</a:t>
            </a:fld>
            <a:endParaRPr lang="fr-FR"/>
          </a:p>
        </p:txBody>
      </p:sp>
    </p:spTree>
    <p:extLst>
      <p:ext uri="{BB962C8B-B14F-4D97-AF65-F5344CB8AC3E}">
        <p14:creationId xmlns:p14="http://schemas.microsoft.com/office/powerpoint/2010/main" val="2437920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18</a:t>
            </a:fld>
            <a:endParaRPr lang="fr-FR"/>
          </a:p>
        </p:txBody>
      </p:sp>
    </p:spTree>
    <p:extLst>
      <p:ext uri="{BB962C8B-B14F-4D97-AF65-F5344CB8AC3E}">
        <p14:creationId xmlns:p14="http://schemas.microsoft.com/office/powerpoint/2010/main" val="9949206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19</a:t>
            </a:fld>
            <a:endParaRPr lang="fr-FR"/>
          </a:p>
        </p:txBody>
      </p:sp>
    </p:spTree>
    <p:extLst>
      <p:ext uri="{BB962C8B-B14F-4D97-AF65-F5344CB8AC3E}">
        <p14:creationId xmlns:p14="http://schemas.microsoft.com/office/powerpoint/2010/main" val="3779776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20</a:t>
            </a:fld>
            <a:endParaRPr lang="fr-FR"/>
          </a:p>
        </p:txBody>
      </p:sp>
    </p:spTree>
    <p:extLst>
      <p:ext uri="{BB962C8B-B14F-4D97-AF65-F5344CB8AC3E}">
        <p14:creationId xmlns:p14="http://schemas.microsoft.com/office/powerpoint/2010/main" val="1073300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3</a:t>
            </a:fld>
            <a:endParaRPr lang="fr-FR"/>
          </a:p>
        </p:txBody>
      </p:sp>
    </p:spTree>
    <p:extLst>
      <p:ext uri="{BB962C8B-B14F-4D97-AF65-F5344CB8AC3E}">
        <p14:creationId xmlns:p14="http://schemas.microsoft.com/office/powerpoint/2010/main" val="8775124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21</a:t>
            </a:fld>
            <a:endParaRPr lang="fr-FR"/>
          </a:p>
        </p:txBody>
      </p:sp>
    </p:spTree>
    <p:extLst>
      <p:ext uri="{BB962C8B-B14F-4D97-AF65-F5344CB8AC3E}">
        <p14:creationId xmlns:p14="http://schemas.microsoft.com/office/powerpoint/2010/main" val="28821157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22</a:t>
            </a:fld>
            <a:endParaRPr lang="fr-FR"/>
          </a:p>
        </p:txBody>
      </p:sp>
    </p:spTree>
    <p:extLst>
      <p:ext uri="{BB962C8B-B14F-4D97-AF65-F5344CB8AC3E}">
        <p14:creationId xmlns:p14="http://schemas.microsoft.com/office/powerpoint/2010/main" val="32094403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23</a:t>
            </a:fld>
            <a:endParaRPr lang="fr-FR"/>
          </a:p>
        </p:txBody>
      </p:sp>
    </p:spTree>
    <p:extLst>
      <p:ext uri="{BB962C8B-B14F-4D97-AF65-F5344CB8AC3E}">
        <p14:creationId xmlns:p14="http://schemas.microsoft.com/office/powerpoint/2010/main" val="13536983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24</a:t>
            </a:fld>
            <a:endParaRPr lang="fr-FR"/>
          </a:p>
        </p:txBody>
      </p:sp>
    </p:spTree>
    <p:extLst>
      <p:ext uri="{BB962C8B-B14F-4D97-AF65-F5344CB8AC3E}">
        <p14:creationId xmlns:p14="http://schemas.microsoft.com/office/powerpoint/2010/main" val="27984975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25</a:t>
            </a:fld>
            <a:endParaRPr lang="fr-FR"/>
          </a:p>
        </p:txBody>
      </p:sp>
    </p:spTree>
    <p:extLst>
      <p:ext uri="{BB962C8B-B14F-4D97-AF65-F5344CB8AC3E}">
        <p14:creationId xmlns:p14="http://schemas.microsoft.com/office/powerpoint/2010/main" val="11887313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26</a:t>
            </a:fld>
            <a:endParaRPr lang="fr-FR"/>
          </a:p>
        </p:txBody>
      </p:sp>
    </p:spTree>
    <p:extLst>
      <p:ext uri="{BB962C8B-B14F-4D97-AF65-F5344CB8AC3E}">
        <p14:creationId xmlns:p14="http://schemas.microsoft.com/office/powerpoint/2010/main" val="22674818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27</a:t>
            </a:fld>
            <a:endParaRPr lang="fr-FR"/>
          </a:p>
        </p:txBody>
      </p:sp>
    </p:spTree>
    <p:extLst>
      <p:ext uri="{BB962C8B-B14F-4D97-AF65-F5344CB8AC3E}">
        <p14:creationId xmlns:p14="http://schemas.microsoft.com/office/powerpoint/2010/main" val="28559009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28</a:t>
            </a:fld>
            <a:endParaRPr lang="fr-FR"/>
          </a:p>
        </p:txBody>
      </p:sp>
    </p:spTree>
    <p:extLst>
      <p:ext uri="{BB962C8B-B14F-4D97-AF65-F5344CB8AC3E}">
        <p14:creationId xmlns:p14="http://schemas.microsoft.com/office/powerpoint/2010/main" val="4662517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29</a:t>
            </a:fld>
            <a:endParaRPr lang="fr-FR"/>
          </a:p>
        </p:txBody>
      </p:sp>
    </p:spTree>
    <p:extLst>
      <p:ext uri="{BB962C8B-B14F-4D97-AF65-F5344CB8AC3E}">
        <p14:creationId xmlns:p14="http://schemas.microsoft.com/office/powerpoint/2010/main" val="10145670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4</a:t>
            </a:fld>
            <a:endParaRPr lang="fr-FR"/>
          </a:p>
        </p:txBody>
      </p:sp>
    </p:spTree>
    <p:extLst>
      <p:ext uri="{BB962C8B-B14F-4D97-AF65-F5344CB8AC3E}">
        <p14:creationId xmlns:p14="http://schemas.microsoft.com/office/powerpoint/2010/main" val="871270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5</a:t>
            </a:fld>
            <a:endParaRPr lang="fr-FR"/>
          </a:p>
        </p:txBody>
      </p:sp>
    </p:spTree>
    <p:extLst>
      <p:ext uri="{BB962C8B-B14F-4D97-AF65-F5344CB8AC3E}">
        <p14:creationId xmlns:p14="http://schemas.microsoft.com/office/powerpoint/2010/main" val="36928588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6</a:t>
            </a:fld>
            <a:endParaRPr lang="fr-FR"/>
          </a:p>
        </p:txBody>
      </p:sp>
    </p:spTree>
    <p:extLst>
      <p:ext uri="{BB962C8B-B14F-4D97-AF65-F5344CB8AC3E}">
        <p14:creationId xmlns:p14="http://schemas.microsoft.com/office/powerpoint/2010/main" val="8405926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7</a:t>
            </a:fld>
            <a:endParaRPr lang="fr-FR"/>
          </a:p>
        </p:txBody>
      </p:sp>
    </p:spTree>
    <p:extLst>
      <p:ext uri="{BB962C8B-B14F-4D97-AF65-F5344CB8AC3E}">
        <p14:creationId xmlns:p14="http://schemas.microsoft.com/office/powerpoint/2010/main" val="6130786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8</a:t>
            </a:fld>
            <a:endParaRPr lang="fr-FR"/>
          </a:p>
        </p:txBody>
      </p:sp>
    </p:spTree>
    <p:extLst>
      <p:ext uri="{BB962C8B-B14F-4D97-AF65-F5344CB8AC3E}">
        <p14:creationId xmlns:p14="http://schemas.microsoft.com/office/powerpoint/2010/main" val="3577989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9</a:t>
            </a:fld>
            <a:endParaRPr lang="fr-FR"/>
          </a:p>
        </p:txBody>
      </p:sp>
    </p:spTree>
    <p:extLst>
      <p:ext uri="{BB962C8B-B14F-4D97-AF65-F5344CB8AC3E}">
        <p14:creationId xmlns:p14="http://schemas.microsoft.com/office/powerpoint/2010/main" val="1647713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FFDBC363-179C-4E79-BBB6-18FE6F680467}" type="slidenum">
              <a:rPr lang="fr-FR" smtClean="0"/>
              <a:pPr/>
              <a:t>10</a:t>
            </a:fld>
            <a:endParaRPr lang="fr-FR"/>
          </a:p>
        </p:txBody>
      </p:sp>
    </p:spTree>
    <p:extLst>
      <p:ext uri="{BB962C8B-B14F-4D97-AF65-F5344CB8AC3E}">
        <p14:creationId xmlns:p14="http://schemas.microsoft.com/office/powerpoint/2010/main" val="17688731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0" name="Triangle rect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r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17" name="Sous-titr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grpSp>
        <p:nvGrpSpPr>
          <p:cNvPr id="2" name="Groupe 1"/>
          <p:cNvGrpSpPr/>
          <p:nvPr/>
        </p:nvGrpSpPr>
        <p:grpSpPr>
          <a:xfrm>
            <a:off x="-3765" y="4953000"/>
            <a:ext cx="9147765" cy="1912088"/>
            <a:chOff x="-3765" y="4832896"/>
            <a:chExt cx="9147765" cy="2032192"/>
          </a:xfrm>
        </p:grpSpPr>
        <p:sp>
          <p:nvSpPr>
            <p:cNvPr id="7" name="Forme libre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orme libre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orme libre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Connecteur droit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Espace réservé de la date 29"/>
          <p:cNvSpPr>
            <a:spLocks noGrp="1"/>
          </p:cNvSpPr>
          <p:nvPr>
            <p:ph type="dt" sz="half" idx="10"/>
          </p:nvPr>
        </p:nvSpPr>
        <p:spPr/>
        <p:txBody>
          <a:bodyPr/>
          <a:lstStyle>
            <a:lvl1pPr>
              <a:defRPr>
                <a:solidFill>
                  <a:srgbClr val="FFFFFF"/>
                </a:solidFill>
              </a:defRPr>
            </a:lvl1pPr>
            <a:extLst/>
          </a:lstStyle>
          <a:p>
            <a:fld id="{761867C1-1444-42F7-B243-B7630B5EEA5A}" type="datetimeFigureOut">
              <a:rPr lang="fr-FR" smtClean="0"/>
              <a:pPr/>
              <a:t>01/02/2019</a:t>
            </a:fld>
            <a:endParaRPr lang="fr-CA"/>
          </a:p>
        </p:txBody>
      </p:sp>
      <p:sp>
        <p:nvSpPr>
          <p:cNvPr id="19" name="Espace réservé du pied de page 18"/>
          <p:cNvSpPr>
            <a:spLocks noGrp="1"/>
          </p:cNvSpPr>
          <p:nvPr>
            <p:ph type="ftr" sz="quarter" idx="11"/>
          </p:nvPr>
        </p:nvSpPr>
        <p:spPr/>
        <p:txBody>
          <a:bodyPr/>
          <a:lstStyle>
            <a:lvl1pPr>
              <a:defRPr>
                <a:solidFill>
                  <a:schemeClr val="accent1">
                    <a:tint val="20000"/>
                  </a:schemeClr>
                </a:solidFill>
              </a:defRPr>
            </a:lvl1pPr>
            <a:extLst/>
          </a:lstStyle>
          <a:p>
            <a:endParaRPr lang="fr-CA"/>
          </a:p>
        </p:txBody>
      </p:sp>
      <p:sp>
        <p:nvSpPr>
          <p:cNvPr id="27" name="Espace réservé du numéro de diapositive 26"/>
          <p:cNvSpPr>
            <a:spLocks noGrp="1"/>
          </p:cNvSpPr>
          <p:nvPr>
            <p:ph type="sldNum" sz="quarter" idx="12"/>
          </p:nvPr>
        </p:nvSpPr>
        <p:spPr/>
        <p:txBody>
          <a:bodyPr/>
          <a:lstStyle>
            <a:lvl1pPr>
              <a:defRPr>
                <a:solidFill>
                  <a:srgbClr val="FFFFFF"/>
                </a:solidFill>
              </a:defRPr>
            </a:lvl1pPr>
            <a:extLst/>
          </a:lstStyle>
          <a:p>
            <a:fld id="{D9F7F839-667A-41B2-BF9B-D1602F74BAAF}" type="slidenum">
              <a:rPr lang="fr-CA" smtClean="0"/>
              <a:pPr/>
              <a:t>‹N°›</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1481329"/>
            <a:ext cx="8229600" cy="4386071"/>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761867C1-1444-42F7-B243-B7630B5EEA5A}" type="datetimeFigureOut">
              <a:rPr lang="fr-FR" smtClean="0"/>
              <a:pPr/>
              <a:t>01/02/2019</a:t>
            </a:fld>
            <a:endParaRPr lang="fr-CA"/>
          </a:p>
        </p:txBody>
      </p:sp>
      <p:sp>
        <p:nvSpPr>
          <p:cNvPr id="5" name="Espace réservé du pied de page 4"/>
          <p:cNvSpPr>
            <a:spLocks noGrp="1"/>
          </p:cNvSpPr>
          <p:nvPr>
            <p:ph type="ftr" sz="quarter" idx="11"/>
          </p:nvPr>
        </p:nvSpPr>
        <p:spPr/>
        <p:txBody>
          <a:bodyPr/>
          <a:lstStyle>
            <a:extLst/>
          </a:lstStyle>
          <a:p>
            <a:endParaRPr lang="fr-CA"/>
          </a:p>
        </p:txBody>
      </p:sp>
      <p:sp>
        <p:nvSpPr>
          <p:cNvPr id="6" name="Espace réservé du numéro de diapositive 5"/>
          <p:cNvSpPr>
            <a:spLocks noGrp="1"/>
          </p:cNvSpPr>
          <p:nvPr>
            <p:ph type="sldNum" sz="quarter" idx="12"/>
          </p:nvPr>
        </p:nvSpPr>
        <p:spPr/>
        <p:txBody>
          <a:bodyPr/>
          <a:lstStyle>
            <a:extLst/>
          </a:lstStyle>
          <a:p>
            <a:fld id="{D9F7F839-667A-41B2-BF9B-D1602F74BAAF}" type="slidenum">
              <a:rPr lang="fr-CA" smtClean="0"/>
              <a:pPr/>
              <a:t>‹N°›</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844013" y="274640"/>
            <a:ext cx="1777470" cy="5592761"/>
          </a:xfrm>
        </p:spPr>
        <p:txBody>
          <a:bodyPr vert="eaVe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41"/>
            <a:ext cx="6324600" cy="5592760"/>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761867C1-1444-42F7-B243-B7630B5EEA5A}" type="datetimeFigureOut">
              <a:rPr lang="fr-FR" smtClean="0"/>
              <a:pPr/>
              <a:t>01/02/2019</a:t>
            </a:fld>
            <a:endParaRPr lang="fr-CA"/>
          </a:p>
        </p:txBody>
      </p:sp>
      <p:sp>
        <p:nvSpPr>
          <p:cNvPr id="5" name="Espace réservé du pied de page 4"/>
          <p:cNvSpPr>
            <a:spLocks noGrp="1"/>
          </p:cNvSpPr>
          <p:nvPr>
            <p:ph type="ftr" sz="quarter" idx="11"/>
          </p:nvPr>
        </p:nvSpPr>
        <p:spPr/>
        <p:txBody>
          <a:bodyPr/>
          <a:lstStyle>
            <a:extLst/>
          </a:lstStyle>
          <a:p>
            <a:endParaRPr lang="fr-CA"/>
          </a:p>
        </p:txBody>
      </p:sp>
      <p:sp>
        <p:nvSpPr>
          <p:cNvPr id="6" name="Espace réservé du numéro de diapositive 5"/>
          <p:cNvSpPr>
            <a:spLocks noGrp="1"/>
          </p:cNvSpPr>
          <p:nvPr>
            <p:ph type="sldNum" sz="quarter" idx="12"/>
          </p:nvPr>
        </p:nvSpPr>
        <p:spPr/>
        <p:txBody>
          <a:bodyPr/>
          <a:lstStyle>
            <a:extLst/>
          </a:lstStyle>
          <a:p>
            <a:fld id="{D9F7F839-667A-41B2-BF9B-D1602F74BAAF}" type="slidenum">
              <a:rPr lang="fr-CA" smtClean="0"/>
              <a:pPr/>
              <a:t>‹N°›</a:t>
            </a:fld>
            <a:endParaRPr lang="fr-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lvl2pPr>
              <a:buFont typeface="Wingdings" pitchFamily="2" charset="2"/>
              <a:buChar char="§"/>
              <a:defRPr/>
            </a:lvl2pPr>
            <a:lvl3pPr>
              <a:buClr>
                <a:schemeClr val="bg2">
                  <a:lumMod val="50000"/>
                </a:schemeClr>
              </a:buClr>
              <a:buFont typeface="Wingdings" pitchFamily="2" charset="2"/>
              <a:buChar char="ü"/>
              <a:defRPr/>
            </a:lvl3pPr>
            <a:lvl4pPr>
              <a:buFont typeface="Wingdings" pitchFamily="2" charset="2"/>
              <a:buChar char="§"/>
              <a:defRPr/>
            </a:lvl4pPr>
            <a:lvl5pPr>
              <a:buFont typeface="Wingdings" pitchFamily="2" charset="2"/>
              <a:buChar char="§"/>
              <a:defRPr/>
            </a:lvl5pPr>
            <a:extLst/>
          </a:lstStyle>
          <a:p>
            <a:pPr lvl="0" eaLnBrk="1" latinLnBrk="0" hangingPunct="1"/>
            <a:r>
              <a:rPr lang="fr-FR" dirty="0" smtClean="0"/>
              <a:t>Cliquez pour modifier les styles du texte du masque</a:t>
            </a:r>
          </a:p>
          <a:p>
            <a:pPr lvl="1" eaLnBrk="1" latinLnBrk="0" hangingPunct="1"/>
            <a:r>
              <a:rPr lang="fr-FR" dirty="0" smtClean="0"/>
              <a:t>Deuxième niveau</a:t>
            </a:r>
          </a:p>
          <a:p>
            <a:pPr lvl="2" eaLnBrk="1" latinLnBrk="0" hangingPunct="1"/>
            <a:r>
              <a:rPr lang="fr-FR" dirty="0" smtClean="0"/>
              <a:t>Troisième niveau</a:t>
            </a:r>
          </a:p>
          <a:p>
            <a:pPr lvl="3" eaLnBrk="1" latinLnBrk="0" hangingPunct="1"/>
            <a:r>
              <a:rPr lang="fr-FR" dirty="0" smtClean="0"/>
              <a:t>Quatrième niveau</a:t>
            </a:r>
          </a:p>
          <a:p>
            <a:pPr lvl="4" eaLnBrk="1" latinLnBrk="0" hangingPunct="1"/>
            <a:r>
              <a:rPr lang="fr-FR" dirty="0" smtClean="0"/>
              <a:t>Cinquième niveau</a:t>
            </a:r>
            <a:endParaRPr kumimoji="0" lang="en-US" dirty="0"/>
          </a:p>
        </p:txBody>
      </p:sp>
      <p:sp>
        <p:nvSpPr>
          <p:cNvPr id="4" name="Espace réservé de la date 3"/>
          <p:cNvSpPr>
            <a:spLocks noGrp="1"/>
          </p:cNvSpPr>
          <p:nvPr>
            <p:ph type="dt" sz="half" idx="10"/>
          </p:nvPr>
        </p:nvSpPr>
        <p:spPr/>
        <p:txBody>
          <a:bodyPr/>
          <a:lstStyle>
            <a:extLst/>
          </a:lstStyle>
          <a:p>
            <a:fld id="{761867C1-1444-42F7-B243-B7630B5EEA5A}" type="datetimeFigureOut">
              <a:rPr lang="fr-FR" smtClean="0"/>
              <a:pPr/>
              <a:t>01/02/2019</a:t>
            </a:fld>
            <a:endParaRPr lang="fr-CA" dirty="0"/>
          </a:p>
        </p:txBody>
      </p:sp>
      <p:sp>
        <p:nvSpPr>
          <p:cNvPr id="5" name="Espace réservé du pied de page 4"/>
          <p:cNvSpPr>
            <a:spLocks noGrp="1"/>
          </p:cNvSpPr>
          <p:nvPr>
            <p:ph type="ftr" sz="quarter" idx="11"/>
          </p:nvPr>
        </p:nvSpPr>
        <p:spPr/>
        <p:txBody>
          <a:bodyPr/>
          <a:lstStyle>
            <a:extLst/>
          </a:lstStyle>
          <a:p>
            <a:endParaRPr lang="fr-CA" dirty="0"/>
          </a:p>
        </p:txBody>
      </p:sp>
      <p:sp>
        <p:nvSpPr>
          <p:cNvPr id="6" name="Espace réservé du numéro de diapositive 5"/>
          <p:cNvSpPr>
            <a:spLocks noGrp="1"/>
          </p:cNvSpPr>
          <p:nvPr>
            <p:ph type="sldNum" sz="quarter" idx="12"/>
          </p:nvPr>
        </p:nvSpPr>
        <p:spPr/>
        <p:txBody>
          <a:bodyPr/>
          <a:lstStyle>
            <a:extLst/>
          </a:lstStyle>
          <a:p>
            <a:fld id="{D9F7F839-667A-41B2-BF9B-D1602F74BAAF}" type="slidenum">
              <a:rPr lang="fr-CA" smtClean="0"/>
              <a:pPr/>
              <a:t>‹N°›</a:t>
            </a:fld>
            <a:endParaRPr lang="fr-CA"/>
          </a:p>
        </p:txBody>
      </p:sp>
      <p:sp>
        <p:nvSpPr>
          <p:cNvPr id="7" name="Titre 6"/>
          <p:cNvSpPr>
            <a:spLocks noGrp="1"/>
          </p:cNvSpPr>
          <p:nvPr>
            <p:ph type="title" hasCustomPrompt="1"/>
          </p:nvPr>
        </p:nvSpPr>
        <p:spPr/>
        <p:txBody>
          <a:bodyPr rtlCol="0">
            <a:noAutofit/>
          </a:bodyPr>
          <a:lstStyle>
            <a:lvl1pPr>
              <a:defRPr sz="3200"/>
            </a:lvl1pPr>
            <a:extLst/>
          </a:lstStyle>
          <a:p>
            <a:r>
              <a:rPr lang="fr-FR" b="0" u="sng" dirty="0" smtClean="0">
                <a:solidFill>
                  <a:schemeClr val="bg1">
                    <a:lumMod val="65000"/>
                  </a:schemeClr>
                </a:solidFill>
                <a:cs typeface="Arial" pitchFamily="34" charset="0"/>
              </a:rPr>
              <a:t>Introduction au Marketing Viral</a:t>
            </a:r>
            <a:r>
              <a:rPr lang="fr-FR" b="0" u="sng" dirty="0" smtClean="0">
                <a:cs typeface="Arial" pitchFamily="34" charset="0"/>
              </a:rPr>
              <a:t> </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761867C1-1444-42F7-B243-B7630B5EEA5A}" type="datetimeFigureOut">
              <a:rPr lang="fr-FR" smtClean="0"/>
              <a:pPr/>
              <a:t>01/02/2019</a:t>
            </a:fld>
            <a:endParaRPr lang="fr-CA"/>
          </a:p>
        </p:txBody>
      </p:sp>
      <p:sp>
        <p:nvSpPr>
          <p:cNvPr id="5" name="Espace réservé du pied de page 4"/>
          <p:cNvSpPr>
            <a:spLocks noGrp="1"/>
          </p:cNvSpPr>
          <p:nvPr>
            <p:ph type="ftr" sz="quarter" idx="11"/>
          </p:nvPr>
        </p:nvSpPr>
        <p:spPr/>
        <p:txBody>
          <a:bodyPr/>
          <a:lstStyle>
            <a:extLst/>
          </a:lstStyle>
          <a:p>
            <a:endParaRPr lang="fr-CA"/>
          </a:p>
        </p:txBody>
      </p:sp>
      <p:sp>
        <p:nvSpPr>
          <p:cNvPr id="6" name="Espace réservé du numéro de diapositive 5"/>
          <p:cNvSpPr>
            <a:spLocks noGrp="1"/>
          </p:cNvSpPr>
          <p:nvPr>
            <p:ph type="sldNum" sz="quarter" idx="12"/>
          </p:nvPr>
        </p:nvSpPr>
        <p:spPr/>
        <p:txBody>
          <a:bodyPr/>
          <a:lstStyle>
            <a:extLst/>
          </a:lstStyle>
          <a:p>
            <a:fld id="{D9F7F839-667A-41B2-BF9B-D1602F74BAAF}" type="slidenum">
              <a:rPr lang="fr-CA" smtClean="0"/>
              <a:pPr/>
              <a:t>‹N°›</a:t>
            </a:fld>
            <a:endParaRPr lang="fr-CA"/>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2">
        <a:schemeClr val="bg1"/>
      </p:bgRef>
    </p:bg>
    <p:spTree>
      <p:nvGrpSpPr>
        <p:cNvPr id="1" name=""/>
        <p:cNvGrpSpPr/>
        <p:nvPr/>
      </p:nvGrpSpPr>
      <p:grpSpPr>
        <a:xfrm>
          <a:off x="0" y="0"/>
          <a:ext cx="0" cy="0"/>
          <a:chOff x="0" y="0"/>
          <a:chExt cx="0" cy="0"/>
        </a:xfrm>
      </p:grpSpPr>
      <p:sp>
        <p:nvSpPr>
          <p:cNvPr id="3" name="Espace réservé du contenu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761867C1-1444-42F7-B243-B7630B5EEA5A}" type="datetimeFigureOut">
              <a:rPr lang="fr-FR" smtClean="0"/>
              <a:pPr/>
              <a:t>01/02/2019</a:t>
            </a:fld>
            <a:endParaRPr lang="fr-CA"/>
          </a:p>
        </p:txBody>
      </p:sp>
      <p:sp>
        <p:nvSpPr>
          <p:cNvPr id="6" name="Espace réservé du pied de page 5"/>
          <p:cNvSpPr>
            <a:spLocks noGrp="1"/>
          </p:cNvSpPr>
          <p:nvPr>
            <p:ph type="ftr" sz="quarter" idx="11"/>
          </p:nvPr>
        </p:nvSpPr>
        <p:spPr/>
        <p:txBody>
          <a:bodyPr/>
          <a:lstStyle>
            <a:extLst/>
          </a:lstStyle>
          <a:p>
            <a:endParaRPr lang="fr-CA"/>
          </a:p>
        </p:txBody>
      </p:sp>
      <p:sp>
        <p:nvSpPr>
          <p:cNvPr id="7" name="Espace réservé du numéro de diapositive 6"/>
          <p:cNvSpPr>
            <a:spLocks noGrp="1"/>
          </p:cNvSpPr>
          <p:nvPr>
            <p:ph type="sldNum" sz="quarter" idx="12"/>
          </p:nvPr>
        </p:nvSpPr>
        <p:spPr/>
        <p:txBody>
          <a:bodyPr/>
          <a:lstStyle>
            <a:extLst/>
          </a:lstStyle>
          <a:p>
            <a:fld id="{D9F7F839-667A-41B2-BF9B-D1602F74BAAF}" type="slidenum">
              <a:rPr lang="fr-CA" smtClean="0"/>
              <a:pPr/>
              <a:t>‹N°›</a:t>
            </a:fld>
            <a:endParaRPr lang="fr-CA"/>
          </a:p>
        </p:txBody>
      </p:sp>
      <p:sp>
        <p:nvSpPr>
          <p:cNvPr id="8" name="Titre 7"/>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1143000"/>
          </a:xfrm>
        </p:spPr>
        <p:txBody>
          <a:bodyPr anchor="ctr"/>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761867C1-1444-42F7-B243-B7630B5EEA5A}" type="datetimeFigureOut">
              <a:rPr lang="fr-FR" smtClean="0"/>
              <a:pPr/>
              <a:t>01/02/2019</a:t>
            </a:fld>
            <a:endParaRPr lang="fr-CA"/>
          </a:p>
        </p:txBody>
      </p:sp>
      <p:sp>
        <p:nvSpPr>
          <p:cNvPr id="8" name="Espace réservé du pied de page 7"/>
          <p:cNvSpPr>
            <a:spLocks noGrp="1"/>
          </p:cNvSpPr>
          <p:nvPr>
            <p:ph type="ftr" sz="quarter" idx="11"/>
          </p:nvPr>
        </p:nvSpPr>
        <p:spPr/>
        <p:txBody>
          <a:bodyPr/>
          <a:lstStyle>
            <a:extLst/>
          </a:lstStyle>
          <a:p>
            <a:endParaRPr lang="fr-CA"/>
          </a:p>
        </p:txBody>
      </p:sp>
      <p:sp>
        <p:nvSpPr>
          <p:cNvPr id="9" name="Espace réservé du numéro de diapositive 8"/>
          <p:cNvSpPr>
            <a:spLocks noGrp="1"/>
          </p:cNvSpPr>
          <p:nvPr>
            <p:ph type="sldNum" sz="quarter" idx="12"/>
          </p:nvPr>
        </p:nvSpPr>
        <p:spPr/>
        <p:txBody>
          <a:bodyPr/>
          <a:lstStyle>
            <a:extLst/>
          </a:lstStyle>
          <a:p>
            <a:fld id="{D9F7F839-667A-41B2-BF9B-D1602F74BAAF}" type="slidenum">
              <a:rPr lang="fr-CA" smtClean="0"/>
              <a:pPr/>
              <a:t>‹N°›</a:t>
            </a:fld>
            <a:endParaRPr lang="fr-CA"/>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bg>
      <p:bgRef idx="1002">
        <a:schemeClr val="bg1"/>
      </p:bgRef>
    </p:bg>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extLst/>
          </a:lstStyle>
          <a:p>
            <a:fld id="{761867C1-1444-42F7-B243-B7630B5EEA5A}" type="datetimeFigureOut">
              <a:rPr lang="fr-FR" smtClean="0"/>
              <a:pPr/>
              <a:t>01/02/2019</a:t>
            </a:fld>
            <a:endParaRPr lang="fr-CA"/>
          </a:p>
        </p:txBody>
      </p:sp>
      <p:sp>
        <p:nvSpPr>
          <p:cNvPr id="4" name="Espace réservé du pied de page 3"/>
          <p:cNvSpPr>
            <a:spLocks noGrp="1"/>
          </p:cNvSpPr>
          <p:nvPr>
            <p:ph type="ftr" sz="quarter" idx="11"/>
          </p:nvPr>
        </p:nvSpPr>
        <p:spPr/>
        <p:txBody>
          <a:bodyPr/>
          <a:lstStyle>
            <a:extLst/>
          </a:lstStyle>
          <a:p>
            <a:endParaRPr lang="fr-CA"/>
          </a:p>
        </p:txBody>
      </p:sp>
      <p:sp>
        <p:nvSpPr>
          <p:cNvPr id="5" name="Espace réservé du numéro de diapositive 4"/>
          <p:cNvSpPr>
            <a:spLocks noGrp="1"/>
          </p:cNvSpPr>
          <p:nvPr>
            <p:ph type="sldNum" sz="quarter" idx="12"/>
          </p:nvPr>
        </p:nvSpPr>
        <p:spPr/>
        <p:txBody>
          <a:bodyPr/>
          <a:lstStyle>
            <a:extLst/>
          </a:lstStyle>
          <a:p>
            <a:fld id="{D9F7F839-667A-41B2-BF9B-D1602F74BAAF}" type="slidenum">
              <a:rPr lang="fr-CA" smtClean="0"/>
              <a:pPr/>
              <a:t>‹N°›</a:t>
            </a:fld>
            <a:endParaRPr lang="fr-CA"/>
          </a:p>
        </p:txBody>
      </p:sp>
      <p:sp>
        <p:nvSpPr>
          <p:cNvPr id="6" name="Titre 5"/>
          <p:cNvSpPr>
            <a:spLocks noGrp="1"/>
          </p:cNvSpPr>
          <p:nvPr>
            <p:ph type="title"/>
          </p:nvPr>
        </p:nvSpPr>
        <p:spPr/>
        <p:txBody>
          <a:bodyPr rtlCol="0"/>
          <a:lstStyle>
            <a:extLst/>
          </a:lstStyle>
          <a:p>
            <a:r>
              <a:rPr kumimoji="0" lang="fr-FR" smtClean="0"/>
              <a:t>Cliquez pour modifier le style du titre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761867C1-1444-42F7-B243-B7630B5EEA5A}" type="datetimeFigureOut">
              <a:rPr lang="fr-FR" smtClean="0"/>
              <a:pPr/>
              <a:t>01/02/2019</a:t>
            </a:fld>
            <a:endParaRPr lang="fr-CA"/>
          </a:p>
        </p:txBody>
      </p:sp>
      <p:sp>
        <p:nvSpPr>
          <p:cNvPr id="3" name="Espace réservé du pied de page 2"/>
          <p:cNvSpPr>
            <a:spLocks noGrp="1"/>
          </p:cNvSpPr>
          <p:nvPr>
            <p:ph type="ftr" sz="quarter" idx="11"/>
          </p:nvPr>
        </p:nvSpPr>
        <p:spPr/>
        <p:txBody>
          <a:bodyPr/>
          <a:lstStyle>
            <a:extLst/>
          </a:lstStyle>
          <a:p>
            <a:endParaRPr lang="fr-CA"/>
          </a:p>
        </p:txBody>
      </p:sp>
      <p:sp>
        <p:nvSpPr>
          <p:cNvPr id="4" name="Espace réservé du numéro de diapositive 3"/>
          <p:cNvSpPr>
            <a:spLocks noGrp="1"/>
          </p:cNvSpPr>
          <p:nvPr>
            <p:ph type="sldNum" sz="quarter" idx="12"/>
          </p:nvPr>
        </p:nvSpPr>
        <p:spPr/>
        <p:txBody>
          <a:bodyPr/>
          <a:lstStyle>
            <a:extLst/>
          </a:lstStyle>
          <a:p>
            <a:fld id="{D9F7F839-667A-41B2-BF9B-D1602F74BAAF}" type="slidenum">
              <a:rPr lang="fr-CA" smtClean="0"/>
              <a:pPr/>
              <a:t>‹N°›</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3">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a:xfrm>
            <a:off x="6727032" y="6407944"/>
            <a:ext cx="1920240" cy="365760"/>
          </a:xfrm>
        </p:spPr>
        <p:txBody>
          <a:bodyPr/>
          <a:lstStyle>
            <a:extLst/>
          </a:lstStyle>
          <a:p>
            <a:fld id="{761867C1-1444-42F7-B243-B7630B5EEA5A}" type="datetimeFigureOut">
              <a:rPr lang="fr-FR" smtClean="0"/>
              <a:pPr/>
              <a:t>01/02/2019</a:t>
            </a:fld>
            <a:endParaRPr lang="fr-CA"/>
          </a:p>
        </p:txBody>
      </p:sp>
      <p:sp>
        <p:nvSpPr>
          <p:cNvPr id="6" name="Espace réservé du pied de page 5"/>
          <p:cNvSpPr>
            <a:spLocks noGrp="1"/>
          </p:cNvSpPr>
          <p:nvPr>
            <p:ph type="ftr" sz="quarter" idx="11"/>
          </p:nvPr>
        </p:nvSpPr>
        <p:spPr/>
        <p:txBody>
          <a:bodyPr/>
          <a:lstStyle>
            <a:extLst/>
          </a:lstStyle>
          <a:p>
            <a:endParaRPr lang="fr-CA"/>
          </a:p>
        </p:txBody>
      </p:sp>
      <p:sp>
        <p:nvSpPr>
          <p:cNvPr id="7" name="Espace réservé du numéro de diapositive 6"/>
          <p:cNvSpPr>
            <a:spLocks noGrp="1"/>
          </p:cNvSpPr>
          <p:nvPr>
            <p:ph type="sldNum" sz="quarter" idx="12"/>
          </p:nvPr>
        </p:nvSpPr>
        <p:spPr/>
        <p:txBody>
          <a:bodyPr/>
          <a:lstStyle>
            <a:extLst/>
          </a:lstStyle>
          <a:p>
            <a:fld id="{D9F7F839-667A-41B2-BF9B-D1602F74BAAF}" type="slidenum">
              <a:rPr lang="fr-CA" smtClean="0"/>
              <a:pPr/>
              <a:t>‹N°›</a:t>
            </a:fld>
            <a:endParaRPr lang="fr-C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1"/>
      </p:bgRef>
    </p:bg>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sp>
        <p:nvSpPr>
          <p:cNvPr id="3" name="Espace réservé pour une imag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fr-FR" smtClean="0"/>
              <a:t>Cliquez sur l'icône pour ajouter une image</a:t>
            </a:r>
            <a:endParaRPr kumimoji="0" lang="en-US" dirty="0"/>
          </a:p>
        </p:txBody>
      </p:sp>
      <p:sp>
        <p:nvSpPr>
          <p:cNvPr id="5" name="Espace réservé de la date 4"/>
          <p:cNvSpPr>
            <a:spLocks noGrp="1"/>
          </p:cNvSpPr>
          <p:nvPr>
            <p:ph type="dt" sz="half" idx="10"/>
          </p:nvPr>
        </p:nvSpPr>
        <p:spPr/>
        <p:txBody>
          <a:bodyPr/>
          <a:lstStyle>
            <a:lvl1pPr>
              <a:defRPr>
                <a:solidFill>
                  <a:schemeClr val="tx1"/>
                </a:solidFill>
              </a:defRPr>
            </a:lvl1pPr>
            <a:extLst/>
          </a:lstStyle>
          <a:p>
            <a:fld id="{761867C1-1444-42F7-B243-B7630B5EEA5A}" type="datetimeFigureOut">
              <a:rPr lang="fr-FR" smtClean="0"/>
              <a:pPr/>
              <a:t>01/02/2019</a:t>
            </a:fld>
            <a:endParaRPr lang="fr-CA"/>
          </a:p>
        </p:txBody>
      </p:sp>
      <p:sp>
        <p:nvSpPr>
          <p:cNvPr id="6" name="Espace réservé du pied de page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r-CA"/>
          </a:p>
        </p:txBody>
      </p:sp>
      <p:sp>
        <p:nvSpPr>
          <p:cNvPr id="7" name="Espace réservé du numéro de diapositive 6"/>
          <p:cNvSpPr>
            <a:spLocks noGrp="1"/>
          </p:cNvSpPr>
          <p:nvPr>
            <p:ph type="sldNum" sz="quarter" idx="12"/>
          </p:nvPr>
        </p:nvSpPr>
        <p:spPr/>
        <p:txBody>
          <a:bodyPr/>
          <a:lstStyle>
            <a:lvl1pPr>
              <a:defRPr>
                <a:solidFill>
                  <a:schemeClr val="tx1"/>
                </a:solidFill>
              </a:defRPr>
            </a:lvl1pPr>
            <a:extLst/>
          </a:lstStyle>
          <a:p>
            <a:fld id="{D9F7F839-667A-41B2-BF9B-D1602F74BAAF}" type="slidenum">
              <a:rPr lang="fr-CA" smtClean="0"/>
              <a:pPr/>
              <a:t>‹N°›</a:t>
            </a:fld>
            <a:endParaRPr lang="fr-CA"/>
          </a:p>
        </p:txBody>
      </p:sp>
      <p:sp>
        <p:nvSpPr>
          <p:cNvPr id="2" name="Titr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fr-FR" smtClean="0"/>
              <a:t>Cliquez pour modifier le style du titre</a:t>
            </a:r>
            <a:endParaRPr kumimoji="0" lang="en-US"/>
          </a:p>
        </p:txBody>
      </p:sp>
      <p:sp>
        <p:nvSpPr>
          <p:cNvPr id="8" name="Forme libre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orme libre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iangle rect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Connecteur droit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orme libre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orme libre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iangle rect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Connecteur droit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Espace réservé du titre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fr-FR" b="0" u="sng" dirty="0" smtClean="0">
                <a:solidFill>
                  <a:schemeClr val="bg1">
                    <a:lumMod val="65000"/>
                  </a:schemeClr>
                </a:solidFill>
                <a:cs typeface="Arial" pitchFamily="34" charset="0"/>
              </a:rPr>
              <a:t>Introduction au Marketing Viral</a:t>
            </a:r>
            <a:r>
              <a:rPr lang="fr-FR" b="0" u="sng" dirty="0" smtClean="0">
                <a:cs typeface="Arial" pitchFamily="34" charset="0"/>
              </a:rPr>
              <a:t> </a:t>
            </a:r>
            <a:endParaRPr kumimoji="0" lang="en-US" dirty="0"/>
          </a:p>
        </p:txBody>
      </p:sp>
      <p:sp>
        <p:nvSpPr>
          <p:cNvPr id="30" name="Espace réservé du texte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fr-FR" dirty="0" smtClean="0"/>
              <a:t>Cliquez pour modifier les styles du texte du masque</a:t>
            </a:r>
          </a:p>
          <a:p>
            <a:pPr lvl="1" eaLnBrk="1" latinLnBrk="0" hangingPunct="1"/>
            <a:r>
              <a:rPr kumimoji="0" lang="fr-FR" dirty="0" smtClean="0"/>
              <a:t>Deuxième niveau</a:t>
            </a:r>
          </a:p>
          <a:p>
            <a:pPr lvl="2" eaLnBrk="1" latinLnBrk="0" hangingPunct="1"/>
            <a:r>
              <a:rPr kumimoji="0" lang="fr-FR" dirty="0" smtClean="0"/>
              <a:t>Troisième niveau</a:t>
            </a:r>
          </a:p>
          <a:p>
            <a:pPr lvl="3" eaLnBrk="1" latinLnBrk="0" hangingPunct="1"/>
            <a:r>
              <a:rPr kumimoji="0" lang="fr-FR" dirty="0" smtClean="0"/>
              <a:t>Quatrième niveau</a:t>
            </a:r>
          </a:p>
          <a:p>
            <a:pPr lvl="4" eaLnBrk="1" latinLnBrk="0" hangingPunct="1"/>
            <a:r>
              <a:rPr kumimoji="0" lang="fr-FR" dirty="0" smtClean="0"/>
              <a:t>Cinquième niveau</a:t>
            </a:r>
            <a:endParaRPr kumimoji="0" lang="en-US" dirty="0"/>
          </a:p>
        </p:txBody>
      </p:sp>
      <p:sp>
        <p:nvSpPr>
          <p:cNvPr id="10" name="Espace réservé de la date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61867C1-1444-42F7-B243-B7630B5EEA5A}" type="datetimeFigureOut">
              <a:rPr lang="fr-FR" smtClean="0"/>
              <a:pPr/>
              <a:t>01/02/2019</a:t>
            </a:fld>
            <a:endParaRPr lang="fr-CA"/>
          </a:p>
        </p:txBody>
      </p:sp>
      <p:sp>
        <p:nvSpPr>
          <p:cNvPr id="22" name="Espace réservé du pied de page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r-CA"/>
          </a:p>
        </p:txBody>
      </p:sp>
      <p:sp>
        <p:nvSpPr>
          <p:cNvPr id="18" name="Espace réservé du numéro de diapositive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9F7F839-667A-41B2-BF9B-D1602F74BAAF}" type="slidenum">
              <a:rPr lang="fr-CA" smtClean="0"/>
              <a:pPr/>
              <a:t>‹N°›</a:t>
            </a:fld>
            <a:endParaRPr lang="fr-CA"/>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rtl="0" eaLnBrk="1" latinLnBrk="0" hangingPunct="1">
        <a:spcBef>
          <a:spcPct val="0"/>
        </a:spcBef>
        <a:buNone/>
        <a:defRPr kumimoji="0" sz="3200" b="1" kern="1200">
          <a:solidFill>
            <a:schemeClr val="bg1">
              <a:lumMod val="50000"/>
            </a:schemeClr>
          </a:solidFill>
          <a:effectLst/>
          <a:latin typeface="Arial Black"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Arial" pitchFamily="34" charset="0"/>
          <a:ea typeface="+mn-ea"/>
          <a:cs typeface="Arial" pitchFamily="34" charset="0"/>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Arial" pitchFamily="34" charset="0"/>
          <a:ea typeface="+mn-ea"/>
          <a:cs typeface="Arial" pitchFamily="34" charset="0"/>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Arial" pitchFamily="34" charset="0"/>
          <a:ea typeface="+mn-ea"/>
          <a:cs typeface="Arial" pitchFamily="34" charset="0"/>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Arial" pitchFamily="34" charset="0"/>
          <a:ea typeface="+mn-ea"/>
          <a:cs typeface="Arial" pitchFamily="34" charset="0"/>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Arial" pitchFamily="34" charset="0"/>
          <a:ea typeface="+mn-ea"/>
          <a:cs typeface="Arial"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commentcamarche.net/contents/498-html-langage"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commentcamarche.net/contents/1201-le-format-gif" TargetMode="External"/><Relationship Id="rId7"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www.commentcamarche.net/contents/1204-le-format-png" TargetMode="External"/><Relationship Id="rId4" Type="http://schemas.openxmlformats.org/officeDocument/2006/relationships/hyperlink" Target="http://www.commentcamarche.net/contents/video/format-jpg.php3"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2" y="2000240"/>
            <a:ext cx="8858280" cy="2214578"/>
          </a:xfrm>
        </p:spPr>
        <p:txBody>
          <a:bodyPr>
            <a:normAutofit/>
          </a:bodyPr>
          <a:lstStyle/>
          <a:p>
            <a:r>
              <a:rPr lang="fr-FR" dirty="0" smtClean="0"/>
              <a:t/>
            </a:r>
            <a:br>
              <a:rPr lang="fr-FR" dirty="0" smtClean="0"/>
            </a:br>
            <a:r>
              <a:rPr lang="fr-FR" dirty="0" smtClean="0"/>
              <a:t> </a:t>
            </a:r>
            <a:r>
              <a:rPr lang="da-DK" dirty="0"/>
              <a:t>LES </a:t>
            </a:r>
            <a:r>
              <a:rPr lang="da-DK"/>
              <a:t>OUTILS </a:t>
            </a:r>
            <a:r>
              <a:rPr lang="da-DK" smtClean="0"/>
              <a:t>DIGITAUX</a:t>
            </a:r>
            <a:endParaRPr lang="fr-FR" dirty="0" smtClean="0"/>
          </a:p>
        </p:txBody>
      </p:sp>
      <p:pic>
        <p:nvPicPr>
          <p:cNvPr id="5" name="Image 4" descr="logo.png"/>
          <p:cNvPicPr>
            <a:picLocks noChangeAspect="1"/>
          </p:cNvPicPr>
          <p:nvPr/>
        </p:nvPicPr>
        <p:blipFill>
          <a:blip r:embed="rId2" cstate="print"/>
          <a:stretch>
            <a:fillRect/>
          </a:stretch>
        </p:blipFill>
        <p:spPr>
          <a:xfrm>
            <a:off x="350531" y="332656"/>
            <a:ext cx="4509501" cy="1080120"/>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052736"/>
            <a:ext cx="9144000" cy="5328592"/>
          </a:xfrm>
          <a:ln>
            <a:noFill/>
          </a:ln>
        </p:spPr>
        <p:txBody>
          <a:bodyPr>
            <a:normAutofit/>
          </a:bodyPr>
          <a:lstStyle/>
          <a:p>
            <a:r>
              <a:rPr lang="fr-FR" sz="2800" b="1" dirty="0" smtClean="0">
                <a:solidFill>
                  <a:schemeClr val="accent1">
                    <a:lumMod val="75000"/>
                  </a:schemeClr>
                </a:solidFill>
              </a:rPr>
              <a:t>Une </a:t>
            </a:r>
            <a:r>
              <a:rPr lang="fr-FR" sz="2800" b="1" u="sng" dirty="0" smtClean="0">
                <a:solidFill>
                  <a:schemeClr val="accent1">
                    <a:lumMod val="75000"/>
                  </a:schemeClr>
                </a:solidFill>
              </a:rPr>
              <a:t>URL</a:t>
            </a:r>
            <a:r>
              <a:rPr lang="fr-FR" sz="2800" b="1" dirty="0" smtClean="0">
                <a:solidFill>
                  <a:schemeClr val="accent1">
                    <a:lumMod val="75000"/>
                  </a:schemeClr>
                </a:solidFill>
              </a:rPr>
              <a:t> se présente sous la forme suivante : </a:t>
            </a:r>
          </a:p>
          <a:p>
            <a:r>
              <a:rPr lang="fr-FR" sz="2400" dirty="0" smtClean="0"/>
              <a:t>http://www.monsite.com/www/www-intro.php3 </a:t>
            </a:r>
            <a:br>
              <a:rPr lang="fr-FR" sz="2400" dirty="0" smtClean="0"/>
            </a:br>
            <a:endParaRPr lang="fr-FR" sz="2400" dirty="0" smtClean="0"/>
          </a:p>
          <a:p>
            <a:r>
              <a:rPr lang="fr-FR" sz="2400" b="1" dirty="0" smtClean="0"/>
              <a:t>Etudions plus en détail cette adresse :</a:t>
            </a:r>
          </a:p>
          <a:p>
            <a:endParaRPr lang="fr-FR" sz="2400" dirty="0" smtClean="0"/>
          </a:p>
          <a:p>
            <a:pPr lvl="0"/>
            <a:r>
              <a:rPr lang="fr-FR" sz="2400" b="1" dirty="0" smtClean="0"/>
              <a:t>http://</a:t>
            </a:r>
            <a:r>
              <a:rPr lang="fr-FR" sz="2400" dirty="0" smtClean="0"/>
              <a:t> indique que nous souhaitons naviguer sur le web au moyen du </a:t>
            </a:r>
            <a:r>
              <a:rPr lang="fr-FR" sz="2400" u="sng" dirty="0" smtClean="0"/>
              <a:t>protocole HTTP</a:t>
            </a:r>
            <a:r>
              <a:rPr lang="fr-FR" sz="2400" dirty="0" smtClean="0"/>
              <a:t>, le protocole utilisé par défaut pour naviguer entre les pages web. Il existe d'autres protocoles, correspondant à d'autres usages de l'Internet.</a:t>
            </a:r>
            <a:endParaRPr lang="fr-FR" sz="24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052736"/>
            <a:ext cx="9144000" cy="5328592"/>
          </a:xfrm>
          <a:ln>
            <a:noFill/>
          </a:ln>
        </p:spPr>
        <p:txBody>
          <a:bodyPr>
            <a:normAutofit lnSpcReduction="10000"/>
          </a:bodyPr>
          <a:lstStyle/>
          <a:p>
            <a:r>
              <a:rPr lang="fr-FR" sz="2800" b="1" dirty="0" smtClean="0">
                <a:solidFill>
                  <a:schemeClr val="accent1">
                    <a:lumMod val="75000"/>
                  </a:schemeClr>
                </a:solidFill>
              </a:rPr>
              <a:t>Une </a:t>
            </a:r>
            <a:r>
              <a:rPr lang="fr-FR" sz="2800" b="1" u="sng" dirty="0" smtClean="0">
                <a:solidFill>
                  <a:schemeClr val="accent1">
                    <a:lumMod val="75000"/>
                  </a:schemeClr>
                </a:solidFill>
              </a:rPr>
              <a:t>URL</a:t>
            </a:r>
            <a:r>
              <a:rPr lang="fr-FR" sz="2800" b="1" dirty="0" smtClean="0">
                <a:solidFill>
                  <a:schemeClr val="accent1">
                    <a:lumMod val="75000"/>
                  </a:schemeClr>
                </a:solidFill>
              </a:rPr>
              <a:t> se présente sous la forme suivante : </a:t>
            </a:r>
          </a:p>
          <a:p>
            <a:endParaRPr lang="fr-FR" sz="2800" b="1" dirty="0" smtClean="0">
              <a:solidFill>
                <a:schemeClr val="accent1">
                  <a:lumMod val="75000"/>
                </a:schemeClr>
              </a:solidFill>
            </a:endParaRPr>
          </a:p>
          <a:p>
            <a:r>
              <a:rPr lang="fr-FR" sz="2600" b="1" dirty="0" smtClean="0"/>
              <a:t>www.monsite.com</a:t>
            </a:r>
            <a:r>
              <a:rPr lang="fr-FR" sz="2600" dirty="0" smtClean="0"/>
              <a:t> correspond à l'adresse du serveur qui héberge les pages web. Par convention les serveurs web possèdent un nom commençant par </a:t>
            </a:r>
            <a:r>
              <a:rPr lang="fr-FR" sz="2600" i="1" dirty="0" smtClean="0"/>
              <a:t>www.</a:t>
            </a:r>
            <a:r>
              <a:rPr lang="fr-FR" sz="2600" dirty="0" smtClean="0"/>
              <a:t>, afin de bien symboliser qu'il s'agit de serveurs dédiés à l'usage du web et surtout dans un souci de cohérence afin de permettre la mémorisation de l'adresse. La seconde partie de cette adresse est appelée </a:t>
            </a:r>
            <a:r>
              <a:rPr lang="fr-FR" sz="2600" u="sng" dirty="0" smtClean="0"/>
              <a:t>nom de domaine</a:t>
            </a:r>
            <a:r>
              <a:rPr lang="fr-FR" sz="2600" dirty="0" smtClean="0"/>
              <a:t>.</a:t>
            </a:r>
          </a:p>
          <a:p>
            <a:endParaRPr lang="fr-FR" sz="2600" dirty="0" smtClean="0"/>
          </a:p>
          <a:p>
            <a:pPr lvl="0"/>
            <a:r>
              <a:rPr lang="fr-FR" sz="2600" b="1" dirty="0" smtClean="0"/>
              <a:t>/www/www-intro.php3</a:t>
            </a:r>
            <a:r>
              <a:rPr lang="fr-FR" sz="2600" dirty="0" smtClean="0"/>
              <a:t> permet d'indiquer la localisation du document sur la machine. Dans le cas présent il s'agit du fichier </a:t>
            </a:r>
            <a:r>
              <a:rPr lang="fr-FR" sz="2600" i="1" dirty="0" smtClean="0"/>
              <a:t>www-intro.php3</a:t>
            </a:r>
            <a:r>
              <a:rPr lang="fr-FR" sz="2600" dirty="0" smtClean="0"/>
              <a:t> situé dans le répertoire </a:t>
            </a:r>
            <a:r>
              <a:rPr lang="fr-FR" sz="2600" i="1" dirty="0" smtClean="0"/>
              <a:t>www</a:t>
            </a:r>
            <a:endParaRPr lang="fr-FR" sz="2600" dirty="0" smtClean="0"/>
          </a:p>
          <a:p>
            <a:endParaRPr lang="fr-FR" sz="28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052736"/>
            <a:ext cx="9144000" cy="5328592"/>
          </a:xfrm>
          <a:ln>
            <a:noFill/>
          </a:ln>
        </p:spPr>
        <p:txBody>
          <a:bodyPr>
            <a:normAutofit/>
          </a:bodyPr>
          <a:lstStyle/>
          <a:p>
            <a:r>
              <a:rPr lang="fr-FR" sz="2800" b="1" u="sng" dirty="0" smtClean="0">
                <a:solidFill>
                  <a:schemeClr val="accent1">
                    <a:lumMod val="75000"/>
                  </a:schemeClr>
                </a:solidFill>
              </a:rPr>
              <a:t>NOTION DE SITE WEB</a:t>
            </a:r>
            <a:endParaRPr lang="fr-FR" sz="2800" dirty="0" smtClean="0">
              <a:solidFill>
                <a:schemeClr val="accent1">
                  <a:lumMod val="75000"/>
                </a:schemeClr>
              </a:solidFill>
            </a:endParaRPr>
          </a:p>
          <a:p>
            <a:endParaRPr lang="fr-FR" sz="2800" dirty="0" smtClean="0"/>
          </a:p>
          <a:p>
            <a:r>
              <a:rPr lang="fr-FR" sz="2800" dirty="0" smtClean="0"/>
              <a:t>Un </a:t>
            </a:r>
            <a:r>
              <a:rPr lang="fr-FR" sz="2800" b="1" dirty="0" smtClean="0"/>
              <a:t>site web</a:t>
            </a:r>
            <a:r>
              <a:rPr lang="fr-FR" sz="2800" dirty="0" smtClean="0"/>
              <a:t> (aussi appelé site </a:t>
            </a:r>
            <a:r>
              <a:rPr lang="fr-FR" sz="2800" u="sng" dirty="0" smtClean="0"/>
              <a:t>internet</a:t>
            </a:r>
            <a:r>
              <a:rPr lang="fr-FR" sz="2800" dirty="0" smtClean="0"/>
              <a:t> par abus de langage) est un ensemble de fichiers </a:t>
            </a:r>
            <a:r>
              <a:rPr lang="fr-FR" sz="2800" u="sng" dirty="0" smtClean="0"/>
              <a:t>HTML</a:t>
            </a:r>
            <a:r>
              <a:rPr lang="fr-FR" sz="2800" dirty="0" smtClean="0"/>
              <a:t>, liés par des liens hypertextes, stockés sur un </a:t>
            </a:r>
            <a:r>
              <a:rPr lang="fr-FR" sz="2800" u="sng" dirty="0" smtClean="0"/>
              <a:t>serveur web</a:t>
            </a:r>
            <a:r>
              <a:rPr lang="fr-FR" sz="2800" dirty="0" smtClean="0"/>
              <a:t>, c'est-à-dire un ordinateur connecté en permanence à internet, hébergeant les pages web. </a:t>
            </a:r>
          </a:p>
          <a:p>
            <a:endParaRPr lang="fr-FR" sz="2800" dirty="0" smtClean="0"/>
          </a:p>
          <a:p>
            <a:pPr lvl="0"/>
            <a:endParaRPr lang="fr-FR" sz="2600" dirty="0" smtClean="0"/>
          </a:p>
          <a:p>
            <a:endParaRPr lang="fr-FR" sz="28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908720"/>
            <a:ext cx="9144000" cy="5472608"/>
          </a:xfrm>
          <a:ln>
            <a:noFill/>
          </a:ln>
        </p:spPr>
        <p:txBody>
          <a:bodyPr>
            <a:normAutofit fontScale="85000" lnSpcReduction="20000"/>
          </a:bodyPr>
          <a:lstStyle/>
          <a:p>
            <a:r>
              <a:rPr lang="fr-FR" sz="2800" b="1" u="sng" dirty="0" smtClean="0">
                <a:solidFill>
                  <a:schemeClr val="accent1">
                    <a:lumMod val="75000"/>
                  </a:schemeClr>
                </a:solidFill>
              </a:rPr>
              <a:t>Intérêts d'un site web</a:t>
            </a:r>
            <a:endParaRPr lang="fr-FR" sz="2800" dirty="0" smtClean="0">
              <a:solidFill>
                <a:schemeClr val="accent1">
                  <a:lumMod val="75000"/>
                </a:schemeClr>
              </a:solidFill>
            </a:endParaRPr>
          </a:p>
          <a:p>
            <a:pPr>
              <a:buNone/>
            </a:pPr>
            <a:r>
              <a:rPr lang="fr-FR" sz="2800" dirty="0" smtClean="0"/>
              <a:t>	La mise en place d'un site web peut être motivée par plusieurs raisons :</a:t>
            </a:r>
          </a:p>
          <a:p>
            <a:endParaRPr lang="fr-FR" sz="2800" dirty="0" smtClean="0"/>
          </a:p>
          <a:p>
            <a:pPr lvl="0"/>
            <a:r>
              <a:rPr lang="fr-FR" sz="2800" dirty="0" smtClean="0"/>
              <a:t>Le </a:t>
            </a:r>
            <a:r>
              <a:rPr lang="fr-FR" sz="2800" b="1" dirty="0" smtClean="0"/>
              <a:t>besoin de visibilité</a:t>
            </a:r>
            <a:r>
              <a:rPr lang="fr-FR" sz="2800" dirty="0" smtClean="0"/>
              <a:t> : un site web, dans la mesure où il fait l'objet d'une bonne campagne de promotion, peut être un moyen pour une enseigne ou une organisation d'augmenter sa visibilité </a:t>
            </a:r>
          </a:p>
          <a:p>
            <a:pPr lvl="0"/>
            <a:endParaRPr lang="fr-FR" sz="2800" dirty="0" smtClean="0"/>
          </a:p>
          <a:p>
            <a:pPr lvl="0"/>
            <a:r>
              <a:rPr lang="fr-FR" sz="2800" dirty="0" smtClean="0"/>
              <a:t>L'</a:t>
            </a:r>
            <a:r>
              <a:rPr lang="fr-FR" sz="2800" b="1" dirty="0" smtClean="0"/>
              <a:t>amélioration de la notoriété</a:t>
            </a:r>
            <a:r>
              <a:rPr lang="fr-FR" sz="2800" dirty="0" smtClean="0"/>
              <a:t> : grâce à un site web institutionnel ou un mini site web événementiel, une enseigne peut développer sa popularité auprès du public </a:t>
            </a:r>
          </a:p>
          <a:p>
            <a:pPr lvl="0"/>
            <a:endParaRPr lang="fr-FR" sz="2800" dirty="0" smtClean="0"/>
          </a:p>
          <a:p>
            <a:pPr lvl="0"/>
            <a:r>
              <a:rPr lang="fr-FR" sz="2800" dirty="0" smtClean="0"/>
              <a:t>La </a:t>
            </a:r>
            <a:r>
              <a:rPr lang="fr-FR" sz="2800" b="1" dirty="0" smtClean="0"/>
              <a:t>collecte de données</a:t>
            </a:r>
            <a:r>
              <a:rPr lang="fr-FR" sz="2800" dirty="0" smtClean="0"/>
              <a:t> : internet représente pour les entreprises une formidable opportunité de recueillir des données sur leurs clients ou bien de démarcher de nouveaux</a:t>
            </a:r>
            <a:br>
              <a:rPr lang="fr-FR" sz="2800" dirty="0" smtClean="0"/>
            </a:br>
            <a:r>
              <a:rPr lang="fr-FR" sz="2800" dirty="0" smtClean="0"/>
              <a:t>                 prospects </a:t>
            </a:r>
            <a:endParaRPr lang="fr-FR" sz="28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908720"/>
            <a:ext cx="9144000" cy="5256584"/>
          </a:xfrm>
          <a:ln>
            <a:noFill/>
          </a:ln>
        </p:spPr>
        <p:txBody>
          <a:bodyPr>
            <a:normAutofit fontScale="92500" lnSpcReduction="20000"/>
          </a:bodyPr>
          <a:lstStyle/>
          <a:p>
            <a:r>
              <a:rPr lang="fr-FR" sz="2800" b="1" u="sng" dirty="0" smtClean="0">
                <a:solidFill>
                  <a:schemeClr val="accent1">
                    <a:lumMod val="75000"/>
                  </a:schemeClr>
                </a:solidFill>
              </a:rPr>
              <a:t>Intérêts d'un site web</a:t>
            </a:r>
          </a:p>
          <a:p>
            <a:endParaRPr lang="fr-FR" sz="2800" dirty="0" smtClean="0">
              <a:solidFill>
                <a:schemeClr val="accent1">
                  <a:lumMod val="75000"/>
                </a:schemeClr>
              </a:solidFill>
            </a:endParaRPr>
          </a:p>
          <a:p>
            <a:pPr lvl="0"/>
            <a:r>
              <a:rPr lang="fr-FR" sz="2800" dirty="0" smtClean="0"/>
              <a:t>La </a:t>
            </a:r>
            <a:r>
              <a:rPr lang="fr-FR" sz="2800" b="1" dirty="0" smtClean="0"/>
              <a:t>vente en ligne</a:t>
            </a:r>
            <a:r>
              <a:rPr lang="fr-FR" sz="2800" dirty="0" smtClean="0"/>
              <a:t> : frileux aux débuts d'internet, les internautes ont vite compris l'intérêt d'internet pour l'achat de certains produits de consommation. Un site internet peut représenter pour certaines entreprises une opportunité en terme de commercialisation</a:t>
            </a:r>
          </a:p>
          <a:p>
            <a:pPr lvl="0"/>
            <a:endParaRPr lang="fr-FR" sz="2800" dirty="0" smtClean="0"/>
          </a:p>
          <a:p>
            <a:pPr lvl="0"/>
            <a:r>
              <a:rPr lang="fr-FR" sz="2800" dirty="0" smtClean="0"/>
              <a:t>La </a:t>
            </a:r>
            <a:r>
              <a:rPr lang="fr-FR" sz="2800" b="1" dirty="0" smtClean="0"/>
              <a:t>mise en place d'un support aux utilisateurs</a:t>
            </a:r>
            <a:r>
              <a:rPr lang="fr-FR" sz="2800" dirty="0" smtClean="0"/>
              <a:t> : de plus en plus de sociétés utilisent internet comme support privilégié pour le service avant-vente ou après-vente. En effet, avec un site web, il est possible de mettre à disposition des internautes un maximum d'informations commerciales ou techniques, à moindre coût.</a:t>
            </a:r>
          </a:p>
          <a:p>
            <a:pPr>
              <a:buNone/>
            </a:pPr>
            <a:endParaRPr lang="fr-FR" sz="28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908720"/>
            <a:ext cx="9144000" cy="5256584"/>
          </a:xfrm>
          <a:ln>
            <a:noFill/>
          </a:ln>
        </p:spPr>
        <p:txBody>
          <a:bodyPr>
            <a:normAutofit fontScale="77500" lnSpcReduction="20000"/>
          </a:bodyPr>
          <a:lstStyle/>
          <a:p>
            <a:r>
              <a:rPr lang="fr-FR" sz="3100" b="1" dirty="0" smtClean="0">
                <a:solidFill>
                  <a:schemeClr val="accent1">
                    <a:lumMod val="75000"/>
                  </a:schemeClr>
                </a:solidFill>
              </a:rPr>
              <a:t>On distingue habituellement plusieurs catégories de sites web, selon le but poursuivi :</a:t>
            </a:r>
          </a:p>
          <a:p>
            <a:endParaRPr lang="fr-FR" sz="2800" b="1" dirty="0" smtClean="0">
              <a:solidFill>
                <a:schemeClr val="accent1">
                  <a:lumMod val="75000"/>
                </a:schemeClr>
              </a:solidFill>
            </a:endParaRPr>
          </a:p>
          <a:p>
            <a:pPr lvl="0"/>
            <a:r>
              <a:rPr lang="fr-FR" sz="2800" dirty="0" smtClean="0"/>
              <a:t>Les </a:t>
            </a:r>
            <a:r>
              <a:rPr lang="fr-FR" sz="2800" b="1" dirty="0" smtClean="0"/>
              <a:t>sites vitrine</a:t>
            </a:r>
            <a:r>
              <a:rPr lang="fr-FR" sz="2800" dirty="0" smtClean="0"/>
              <a:t> (appelés également </a:t>
            </a:r>
            <a:r>
              <a:rPr lang="fr-FR" sz="2800" i="1" dirty="0" smtClean="0"/>
              <a:t>sites plaquette</a:t>
            </a:r>
            <a:r>
              <a:rPr lang="fr-FR" sz="2800" dirty="0" smtClean="0"/>
              <a:t> ou </a:t>
            </a:r>
            <a:r>
              <a:rPr lang="fr-FR" sz="2800" i="1" dirty="0" smtClean="0"/>
              <a:t>site identité</a:t>
            </a:r>
            <a:r>
              <a:rPr lang="fr-FR" sz="2800" dirty="0" smtClean="0"/>
              <a:t>) sont des sites dont l'objectif est de mettre en avant l'image de marque de la société, en présentant par exemple ses produits ou ses services</a:t>
            </a:r>
          </a:p>
          <a:p>
            <a:pPr lvl="0"/>
            <a:endParaRPr lang="fr-FR" sz="2800" dirty="0" smtClean="0"/>
          </a:p>
          <a:p>
            <a:pPr lvl="0"/>
            <a:r>
              <a:rPr lang="fr-FR" sz="2800" dirty="0" smtClean="0"/>
              <a:t>Les </a:t>
            </a:r>
            <a:r>
              <a:rPr lang="fr-FR" sz="2800" b="1" dirty="0" smtClean="0"/>
              <a:t>sites catalogue</a:t>
            </a:r>
            <a:r>
              <a:rPr lang="fr-FR" sz="2800" dirty="0" smtClean="0"/>
              <a:t> sont des sites visant à présenter l'offre de l'entreprise</a:t>
            </a:r>
          </a:p>
          <a:p>
            <a:pPr lvl="0"/>
            <a:endParaRPr lang="fr-FR" sz="2800" dirty="0" smtClean="0"/>
          </a:p>
          <a:p>
            <a:pPr lvl="0"/>
            <a:r>
              <a:rPr lang="fr-FR" sz="2800" dirty="0" smtClean="0"/>
              <a:t>Les </a:t>
            </a:r>
            <a:r>
              <a:rPr lang="fr-FR" sz="2800" b="1" dirty="0" smtClean="0"/>
              <a:t>sites d'information</a:t>
            </a:r>
            <a:r>
              <a:rPr lang="fr-FR" sz="2800" dirty="0" smtClean="0"/>
              <a:t> sont des sites fournissant une information particulière à un type d'internautes</a:t>
            </a:r>
          </a:p>
          <a:p>
            <a:pPr lvl="0"/>
            <a:endParaRPr lang="fr-FR" sz="2800" dirty="0" smtClean="0"/>
          </a:p>
          <a:p>
            <a:pPr lvl="0"/>
            <a:r>
              <a:rPr lang="fr-FR" sz="2800" dirty="0" smtClean="0"/>
              <a:t>Les </a:t>
            </a:r>
            <a:r>
              <a:rPr lang="fr-FR" sz="2800" b="1" dirty="0" smtClean="0"/>
              <a:t>sites marchands</a:t>
            </a:r>
            <a:r>
              <a:rPr lang="fr-FR" sz="2800" dirty="0" smtClean="0"/>
              <a:t> sont des sites vendant directement des produits aux internautes et permettant éventuellement de payer en ligne</a:t>
            </a:r>
          </a:p>
          <a:p>
            <a:pPr>
              <a:buNone/>
            </a:pPr>
            <a:endParaRPr lang="fr-FR" sz="28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908720"/>
            <a:ext cx="9144000" cy="5256584"/>
          </a:xfrm>
          <a:ln>
            <a:noFill/>
          </a:ln>
        </p:spPr>
        <p:txBody>
          <a:bodyPr>
            <a:normAutofit fontScale="85000" lnSpcReduction="20000"/>
          </a:bodyPr>
          <a:lstStyle/>
          <a:p>
            <a:r>
              <a:rPr lang="fr-FR" sz="3100" b="1" dirty="0" smtClean="0">
                <a:solidFill>
                  <a:schemeClr val="accent1">
                    <a:lumMod val="75000"/>
                  </a:schemeClr>
                </a:solidFill>
              </a:rPr>
              <a:t>On distingue habituellement plusieurs catégories de sites web, selon le but poursuivi :</a:t>
            </a:r>
          </a:p>
          <a:p>
            <a:endParaRPr lang="fr-FR" sz="2800" b="1" dirty="0" smtClean="0">
              <a:solidFill>
                <a:schemeClr val="accent1">
                  <a:lumMod val="75000"/>
                </a:schemeClr>
              </a:solidFill>
            </a:endParaRPr>
          </a:p>
          <a:p>
            <a:pPr lvl="0"/>
            <a:r>
              <a:rPr lang="fr-FR" sz="2400" dirty="0" smtClean="0"/>
              <a:t>Les </a:t>
            </a:r>
            <a:r>
              <a:rPr lang="fr-FR" sz="2400" b="1" dirty="0" smtClean="0"/>
              <a:t>sites institutionnels</a:t>
            </a:r>
            <a:r>
              <a:rPr lang="fr-FR" sz="2400" dirty="0" smtClean="0"/>
              <a:t> sont des sites présentant l'organisation et ses valeurs. Ce type de site décrit généralement l'activité de l'organisation, des chiffres clés et donne les informations nécessaires aux clients ou aux bénéficiaires</a:t>
            </a:r>
          </a:p>
          <a:p>
            <a:pPr lvl="0"/>
            <a:endParaRPr lang="fr-FR" sz="2400" dirty="0" smtClean="0"/>
          </a:p>
          <a:p>
            <a:pPr lvl="0"/>
            <a:r>
              <a:rPr lang="fr-FR" sz="2400" dirty="0" smtClean="0"/>
              <a:t>Les </a:t>
            </a:r>
            <a:r>
              <a:rPr lang="fr-FR" sz="2400" b="1" dirty="0" smtClean="0"/>
              <a:t>sites personnels</a:t>
            </a:r>
            <a:r>
              <a:rPr lang="fr-FR" sz="2400" dirty="0" smtClean="0"/>
              <a:t> (parfois </a:t>
            </a:r>
            <a:r>
              <a:rPr lang="fr-FR" sz="2400" i="1" dirty="0" smtClean="0"/>
              <a:t>pages perso</a:t>
            </a:r>
            <a:r>
              <a:rPr lang="fr-FR" sz="2400" dirty="0" smtClean="0"/>
              <a:t>) sont des sites réalisés par des particuliers à titre de loisir, le plus souvent par passion pour un sujet ou une discipline</a:t>
            </a:r>
          </a:p>
          <a:p>
            <a:pPr lvl="0"/>
            <a:endParaRPr lang="fr-FR" sz="2400" dirty="0" smtClean="0"/>
          </a:p>
          <a:p>
            <a:pPr lvl="0"/>
            <a:r>
              <a:rPr lang="fr-FR" sz="2400" dirty="0" smtClean="0"/>
              <a:t>Les </a:t>
            </a:r>
            <a:r>
              <a:rPr lang="fr-FR" sz="2400" b="1" dirty="0" smtClean="0"/>
              <a:t>sites communautaires</a:t>
            </a:r>
            <a:r>
              <a:rPr lang="fr-FR" sz="2400" dirty="0" smtClean="0"/>
              <a:t> sont des sites réunissant des internautes autour d'un intérêt commun.</a:t>
            </a:r>
          </a:p>
          <a:p>
            <a:pPr lvl="0"/>
            <a:endParaRPr lang="fr-FR" sz="2400" dirty="0" smtClean="0"/>
          </a:p>
          <a:p>
            <a:r>
              <a:rPr lang="fr-FR" sz="2400" dirty="0" smtClean="0"/>
              <a:t>Les </a:t>
            </a:r>
            <a:r>
              <a:rPr lang="fr-FR" sz="2400" b="1" dirty="0" smtClean="0"/>
              <a:t>sites intranet</a:t>
            </a:r>
            <a:r>
              <a:rPr lang="fr-FR" sz="2400" dirty="0" smtClean="0"/>
              <a:t> sont des sites accessibles de l'intérieur d'une entreprise ou d'une direction, ayant pour objet la mise à disposition et le partage d'informations professionnelles.</a:t>
            </a:r>
          </a:p>
          <a:p>
            <a:pPr lvl="0"/>
            <a:endParaRPr lang="fr-FR" sz="24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908720"/>
            <a:ext cx="9144000" cy="5256584"/>
          </a:xfrm>
          <a:ln>
            <a:noFill/>
          </a:ln>
        </p:spPr>
        <p:txBody>
          <a:bodyPr>
            <a:normAutofit fontScale="92500" lnSpcReduction="20000"/>
          </a:bodyPr>
          <a:lstStyle/>
          <a:p>
            <a:r>
              <a:rPr lang="fr-FR" sz="2800" b="1" dirty="0" smtClean="0">
                <a:solidFill>
                  <a:schemeClr val="accent1">
                    <a:lumMod val="75000"/>
                  </a:schemeClr>
                </a:solidFill>
              </a:rPr>
              <a:t>Qu'est-ce que le </a:t>
            </a:r>
            <a:r>
              <a:rPr lang="fr-FR" sz="2800" b="1" dirty="0" err="1" smtClean="0">
                <a:solidFill>
                  <a:schemeClr val="accent1">
                    <a:lumMod val="75000"/>
                  </a:schemeClr>
                </a:solidFill>
              </a:rPr>
              <a:t>webmastering</a:t>
            </a:r>
            <a:r>
              <a:rPr lang="fr-FR" sz="2800" b="1" dirty="0" smtClean="0">
                <a:solidFill>
                  <a:schemeClr val="accent1">
                    <a:lumMod val="75000"/>
                  </a:schemeClr>
                </a:solidFill>
              </a:rPr>
              <a:t> ?</a:t>
            </a:r>
          </a:p>
          <a:p>
            <a:r>
              <a:rPr lang="fr-FR" sz="2800" b="1" dirty="0" smtClean="0"/>
              <a:t> </a:t>
            </a:r>
            <a:endParaRPr lang="fr-FR" sz="2800" dirty="0" smtClean="0"/>
          </a:p>
          <a:p>
            <a:r>
              <a:rPr lang="fr-FR" sz="2800" dirty="0" smtClean="0"/>
              <a:t>On appelle </a:t>
            </a:r>
            <a:r>
              <a:rPr lang="fr-FR" sz="2800" b="1" dirty="0" smtClean="0"/>
              <a:t>webmaster</a:t>
            </a:r>
            <a:r>
              <a:rPr lang="fr-FR" sz="2800" dirty="0" smtClean="0"/>
              <a:t> (en français </a:t>
            </a:r>
            <a:r>
              <a:rPr lang="fr-FR" sz="2800" i="1" dirty="0" smtClean="0"/>
              <a:t>webmestre</a:t>
            </a:r>
            <a:r>
              <a:rPr lang="fr-FR" sz="2800" dirty="0" smtClean="0"/>
              <a:t>) une personne en charge d'un site web, c'est-à-dire généralement la personne qui conçoit un site web et le met à jour. </a:t>
            </a:r>
          </a:p>
          <a:p>
            <a:endParaRPr lang="fr-FR" sz="2800" dirty="0" smtClean="0"/>
          </a:p>
          <a:p>
            <a:r>
              <a:rPr lang="fr-FR" sz="2800" dirty="0" smtClean="0"/>
              <a:t>La vie d'un site web possède deux principales facettes, chacune décomposables en phases spécifiques :</a:t>
            </a:r>
          </a:p>
          <a:p>
            <a:endParaRPr lang="fr-FR" sz="2800" dirty="0" smtClean="0"/>
          </a:p>
          <a:p>
            <a:pPr lvl="0"/>
            <a:r>
              <a:rPr lang="fr-FR" sz="2800" dirty="0" smtClean="0"/>
              <a:t>La </a:t>
            </a:r>
            <a:r>
              <a:rPr lang="fr-FR" sz="2800" b="1" dirty="0" smtClean="0"/>
              <a:t>création</a:t>
            </a:r>
            <a:r>
              <a:rPr lang="fr-FR" sz="2800" dirty="0" smtClean="0"/>
              <a:t>, correspondant à la concrétisation d'une idée en un site en ligne, référencé et visité</a:t>
            </a:r>
          </a:p>
          <a:p>
            <a:pPr lvl="0"/>
            <a:endParaRPr lang="fr-FR" sz="2800" dirty="0" smtClean="0"/>
          </a:p>
          <a:p>
            <a:pPr lvl="0"/>
            <a:r>
              <a:rPr lang="fr-FR" sz="2800" dirty="0" smtClean="0"/>
              <a:t>L'</a:t>
            </a:r>
            <a:r>
              <a:rPr lang="fr-FR" sz="2800" b="1" dirty="0" smtClean="0"/>
              <a:t>exploitation</a:t>
            </a:r>
            <a:r>
              <a:rPr lang="fr-FR" sz="2800" dirty="0" smtClean="0"/>
              <a:t>, correspondant à la gestion quotidienne du site, son évolution et sa mise à jour.</a:t>
            </a:r>
            <a:endParaRPr lang="fr-FR" sz="28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196752"/>
            <a:ext cx="9144000" cy="4968552"/>
          </a:xfrm>
          <a:ln>
            <a:noFill/>
          </a:ln>
        </p:spPr>
        <p:txBody>
          <a:bodyPr>
            <a:normAutofit/>
          </a:bodyPr>
          <a:lstStyle/>
          <a:p>
            <a:r>
              <a:rPr lang="fr-FR" sz="2800" b="1" dirty="0" smtClean="0">
                <a:solidFill>
                  <a:schemeClr val="accent1">
                    <a:lumMod val="75000"/>
                  </a:schemeClr>
                </a:solidFill>
              </a:rPr>
              <a:t>La création </a:t>
            </a:r>
            <a:r>
              <a:rPr lang="fr-FR" sz="2800" dirty="0" smtClean="0">
                <a:solidFill>
                  <a:schemeClr val="accent1">
                    <a:lumMod val="75000"/>
                  </a:schemeClr>
                </a:solidFill>
              </a:rPr>
              <a:t>d'un site web est un projet à part entière comprenant un grand nombre de phases :</a:t>
            </a:r>
          </a:p>
          <a:p>
            <a:endParaRPr lang="fr-FR" sz="2800" dirty="0" smtClean="0"/>
          </a:p>
          <a:p>
            <a:pPr lvl="0"/>
            <a:r>
              <a:rPr lang="fr-FR" sz="2800" u="sng" dirty="0" smtClean="0"/>
              <a:t>Conception</a:t>
            </a:r>
            <a:r>
              <a:rPr lang="fr-FR" sz="2800" dirty="0" smtClean="0"/>
              <a:t>, représentant la formalisation de l'idée ;</a:t>
            </a:r>
          </a:p>
          <a:p>
            <a:pPr lvl="0"/>
            <a:r>
              <a:rPr lang="fr-FR" sz="2800" u="sng" dirty="0" smtClean="0"/>
              <a:t>Réalisation</a:t>
            </a:r>
            <a:r>
              <a:rPr lang="fr-FR" sz="2800" dirty="0" smtClean="0"/>
              <a:t>, correspondant au développement du site web </a:t>
            </a:r>
          </a:p>
          <a:p>
            <a:pPr lvl="0"/>
            <a:r>
              <a:rPr lang="fr-FR" sz="2800" u="sng" dirty="0" smtClean="0"/>
              <a:t>Hébergement</a:t>
            </a:r>
            <a:r>
              <a:rPr lang="fr-FR" sz="2800" dirty="0" smtClean="0"/>
              <a:t>, se rapportant à la mise en ligne du site, de manière permanente.</a:t>
            </a:r>
            <a:endParaRPr lang="fr-FR" sz="28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196752"/>
            <a:ext cx="9144000" cy="4968552"/>
          </a:xfrm>
          <a:ln>
            <a:noFill/>
          </a:ln>
        </p:spPr>
        <p:txBody>
          <a:bodyPr>
            <a:normAutofit fontScale="92500" lnSpcReduction="10000"/>
          </a:bodyPr>
          <a:lstStyle/>
          <a:p>
            <a:r>
              <a:rPr lang="fr-FR" sz="2800" dirty="0" smtClean="0">
                <a:solidFill>
                  <a:schemeClr val="accent1">
                    <a:lumMod val="75000"/>
                  </a:schemeClr>
                </a:solidFill>
              </a:rPr>
              <a:t>L'</a:t>
            </a:r>
            <a:r>
              <a:rPr lang="fr-FR" sz="2800" b="1" dirty="0" smtClean="0">
                <a:solidFill>
                  <a:schemeClr val="accent1">
                    <a:lumMod val="75000"/>
                  </a:schemeClr>
                </a:solidFill>
              </a:rPr>
              <a:t>exploitation</a:t>
            </a:r>
            <a:r>
              <a:rPr lang="fr-FR" sz="2800" dirty="0" smtClean="0">
                <a:solidFill>
                  <a:schemeClr val="accent1">
                    <a:lumMod val="75000"/>
                  </a:schemeClr>
                </a:solidFill>
              </a:rPr>
              <a:t> du site englobe notamment les activités suivantes :</a:t>
            </a:r>
          </a:p>
          <a:p>
            <a:endParaRPr lang="fr-FR" sz="2800" dirty="0" smtClean="0">
              <a:solidFill>
                <a:schemeClr val="accent1">
                  <a:lumMod val="75000"/>
                </a:schemeClr>
              </a:solidFill>
            </a:endParaRPr>
          </a:p>
          <a:p>
            <a:pPr lvl="0"/>
            <a:r>
              <a:rPr lang="fr-FR" sz="2800" u="sng" dirty="0" smtClean="0"/>
              <a:t>Veille</a:t>
            </a:r>
            <a:r>
              <a:rPr lang="fr-FR" sz="2800" dirty="0" smtClean="0"/>
              <a:t>, afin d'assurer un suivi des technologies, du positionnement du site et de celui des concurrents</a:t>
            </a:r>
          </a:p>
          <a:p>
            <a:pPr lvl="0"/>
            <a:endParaRPr lang="fr-FR" sz="2800" dirty="0" smtClean="0"/>
          </a:p>
          <a:p>
            <a:pPr lvl="0"/>
            <a:r>
              <a:rPr lang="fr-FR" sz="2800" u="sng" dirty="0" smtClean="0"/>
              <a:t>Promotion</a:t>
            </a:r>
            <a:r>
              <a:rPr lang="fr-FR" sz="2800" dirty="0" smtClean="0"/>
              <a:t> et </a:t>
            </a:r>
            <a:r>
              <a:rPr lang="fr-FR" sz="2800" u="sng" dirty="0" smtClean="0"/>
              <a:t>référencement</a:t>
            </a:r>
            <a:r>
              <a:rPr lang="fr-FR" sz="2800" dirty="0" smtClean="0"/>
              <a:t>, permettant de développer son audience</a:t>
            </a:r>
          </a:p>
          <a:p>
            <a:pPr lvl="0"/>
            <a:endParaRPr lang="fr-FR" sz="2800" dirty="0" smtClean="0"/>
          </a:p>
          <a:p>
            <a:pPr lvl="0"/>
            <a:r>
              <a:rPr lang="fr-FR" sz="2800" u="sng" dirty="0" smtClean="0"/>
              <a:t>Maintenance et mise à jour</a:t>
            </a:r>
            <a:r>
              <a:rPr lang="fr-FR" sz="2800" dirty="0" smtClean="0"/>
              <a:t>, représentant l'animation quotidienne du site et le maintien de son bon fonctionnement.</a:t>
            </a:r>
            <a:endParaRPr lang="fr-FR" sz="28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0"/>
            <a:ext cx="6156176" cy="764704"/>
          </a:xfrm>
        </p:spPr>
        <p:txBody>
          <a:bodyPr>
            <a:noAutofit/>
          </a:bodyPr>
          <a:lstStyle/>
          <a:p>
            <a:pPr algn="r"/>
            <a:r>
              <a:rPr lang="fr-FR" sz="2800" dirty="0" smtClean="0"/>
              <a:t>Un web évolutif du 0.1 au 0.4</a:t>
            </a:r>
            <a:endParaRPr lang="fr-FR" sz="2800" dirty="0"/>
          </a:p>
        </p:txBody>
      </p:sp>
      <p:sp>
        <p:nvSpPr>
          <p:cNvPr id="6" name="Espace réservé du contenu 5"/>
          <p:cNvSpPr>
            <a:spLocks noGrp="1"/>
          </p:cNvSpPr>
          <p:nvPr>
            <p:ph sz="quarter" idx="1"/>
          </p:nvPr>
        </p:nvSpPr>
        <p:spPr>
          <a:xfrm>
            <a:off x="0" y="1052736"/>
            <a:ext cx="9144000" cy="4680520"/>
          </a:xfrm>
          <a:ln>
            <a:noFill/>
          </a:ln>
        </p:spPr>
        <p:txBody>
          <a:bodyPr>
            <a:normAutofit/>
          </a:bodyPr>
          <a:lstStyle/>
          <a:p>
            <a:r>
              <a:rPr lang="fr-FR" sz="2400" dirty="0" smtClean="0"/>
              <a:t> On retrouve de plus en plus souvent les notions de web 3.0, voire même 4.0! </a:t>
            </a:r>
          </a:p>
          <a:p>
            <a:r>
              <a:rPr lang="fr-FR" sz="2400" dirty="0" smtClean="0"/>
              <a:t>Et si tout le monde s’accorde à dire qu’il s’agit là des prochaines phases de l’évolution d’un seul et même web, les avis sont loin de converger quant à la chronologie ou aux concepts et technologies propres à chaque étape.</a:t>
            </a:r>
          </a:p>
          <a:p>
            <a:r>
              <a:rPr lang="fr-FR" sz="2400" dirty="0" smtClean="0"/>
              <a:t/>
            </a:r>
            <a:br>
              <a:rPr lang="fr-FR" sz="2400" dirty="0" smtClean="0"/>
            </a:br>
            <a:r>
              <a:rPr lang="fr-FR" sz="2400" dirty="0" smtClean="0"/>
              <a:t>Mais une chose est sûre: l’accélération remarquable de cette évolution est d’autant plus interpellant que je constate, dans la pratique, que bien des PME peinent </a:t>
            </a:r>
          </a:p>
          <a:p>
            <a:r>
              <a:rPr lang="fr-FR" sz="2400" dirty="0" smtClean="0"/>
              <a:t>à intégrer la seule notion de web 2.0!</a:t>
            </a:r>
            <a:endParaRPr lang="fr-FR" sz="2400" dirty="0"/>
          </a:p>
        </p:txBody>
      </p:sp>
      <p:pic>
        <p:nvPicPr>
          <p:cNvPr id="7" name="Image 6" descr="logo.png"/>
          <p:cNvPicPr>
            <a:picLocks noChangeAspect="1"/>
          </p:cNvPicPr>
          <p:nvPr/>
        </p:nvPicPr>
        <p:blipFill>
          <a:blip r:embed="rId3" cstate="print"/>
          <a:stretch>
            <a:fillRect/>
          </a:stretch>
        </p:blipFill>
        <p:spPr>
          <a:xfrm>
            <a:off x="179513" y="188640"/>
            <a:ext cx="2232248" cy="534670"/>
          </a:xfrm>
          <a:prstGeom prst="rect">
            <a:avLst/>
          </a:prstGeom>
        </p:spPr>
      </p:pic>
      <p:pic>
        <p:nvPicPr>
          <p:cNvPr id="8" name="Image 7" descr="wwwonline.jpg"/>
          <p:cNvPicPr>
            <a:picLocks noChangeAspect="1"/>
          </p:cNvPicPr>
          <p:nvPr/>
        </p:nvPicPr>
        <p:blipFill>
          <a:blip r:embed="rId4" cstate="print"/>
          <a:stretch>
            <a:fillRect/>
          </a:stretch>
        </p:blipFill>
        <p:spPr>
          <a:xfrm>
            <a:off x="6057730" y="4509120"/>
            <a:ext cx="3086270" cy="205815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196752"/>
            <a:ext cx="9144000" cy="4968552"/>
          </a:xfrm>
          <a:ln>
            <a:noFill/>
          </a:ln>
        </p:spPr>
        <p:txBody>
          <a:bodyPr>
            <a:normAutofit/>
          </a:bodyPr>
          <a:lstStyle/>
          <a:p>
            <a:r>
              <a:rPr lang="fr-FR" sz="2800" dirty="0" smtClean="0"/>
              <a:t>La mise en place d'un site web est donc une activité </a:t>
            </a:r>
            <a:r>
              <a:rPr lang="fr-FR" sz="2800" dirty="0" err="1" smtClean="0"/>
              <a:t>multi-disciplinaire</a:t>
            </a:r>
            <a:r>
              <a:rPr lang="fr-FR" sz="2800" dirty="0" smtClean="0"/>
              <a:t> faisant appel à un grand nombre de compétences. </a:t>
            </a:r>
          </a:p>
          <a:p>
            <a:r>
              <a:rPr lang="fr-FR" sz="2800" dirty="0" smtClean="0"/>
              <a:t>Selon l'organisation, la fonction de webmaster pourra relever d'une fonction de chef de projet à celle de l'« homme-orchestre », chargé de toutes les activités, de la conception au référencement.</a:t>
            </a:r>
          </a:p>
          <a:p>
            <a:r>
              <a:rPr lang="fr-FR" sz="2800" dirty="0" smtClean="0"/>
              <a:t> </a:t>
            </a:r>
          </a:p>
          <a:p>
            <a:r>
              <a:rPr lang="fr-FR" sz="2800" dirty="0" smtClean="0"/>
              <a:t>Le terme </a:t>
            </a:r>
            <a:r>
              <a:rPr lang="fr-FR" sz="2800" b="1" dirty="0" err="1" smtClean="0"/>
              <a:t>webmastering</a:t>
            </a:r>
            <a:r>
              <a:rPr lang="fr-FR" sz="2800" dirty="0" smtClean="0"/>
              <a:t> désigne l'ensemble des tâches nécessaires à l'exploitation d'un site web. </a:t>
            </a:r>
            <a:endParaRPr lang="fr-FR" sz="28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980728"/>
            <a:ext cx="9144000" cy="5184576"/>
          </a:xfrm>
          <a:ln>
            <a:noFill/>
          </a:ln>
        </p:spPr>
        <p:txBody>
          <a:bodyPr>
            <a:normAutofit fontScale="85000" lnSpcReduction="20000"/>
          </a:bodyPr>
          <a:lstStyle/>
          <a:p>
            <a:r>
              <a:rPr lang="fr-FR" sz="2800" b="1" dirty="0" smtClean="0">
                <a:solidFill>
                  <a:schemeClr val="accent1">
                    <a:lumMod val="75000"/>
                  </a:schemeClr>
                </a:solidFill>
              </a:rPr>
              <a:t>Conception</a:t>
            </a:r>
            <a:endParaRPr lang="fr-FR" sz="2800" dirty="0" smtClean="0">
              <a:solidFill>
                <a:schemeClr val="accent1">
                  <a:lumMod val="75000"/>
                </a:schemeClr>
              </a:solidFill>
            </a:endParaRPr>
          </a:p>
          <a:p>
            <a:endParaRPr lang="fr-FR" sz="2800" dirty="0" smtClean="0"/>
          </a:p>
          <a:p>
            <a:r>
              <a:rPr lang="fr-FR" sz="2800" dirty="0" smtClean="0"/>
              <a:t>La plupart des ouvrages traitant de la création d'un site internet abordent uniquement la phase de réalisation (création de pages web au format </a:t>
            </a:r>
            <a:r>
              <a:rPr lang="fr-FR" sz="2800" u="sng" dirty="0" smtClean="0"/>
              <a:t>HTML</a:t>
            </a:r>
            <a:r>
              <a:rPr lang="fr-FR" sz="2800" dirty="0" smtClean="0"/>
              <a:t>), essentiellement technique, et délaissent la plupart du temps l'ensemble des étapes d'avant-projet. </a:t>
            </a:r>
          </a:p>
          <a:p>
            <a:endParaRPr lang="fr-FR" sz="2800" dirty="0" smtClean="0"/>
          </a:p>
          <a:p>
            <a:r>
              <a:rPr lang="fr-FR" sz="2800" dirty="0" smtClean="0"/>
              <a:t>La mise en place d'un site web ne saurait en effet se restreindre à la seule création de pages web.</a:t>
            </a:r>
          </a:p>
          <a:p>
            <a:endParaRPr lang="fr-FR" sz="2800" dirty="0" smtClean="0"/>
          </a:p>
          <a:p>
            <a:r>
              <a:rPr lang="fr-FR" sz="2800" dirty="0" smtClean="0"/>
              <a:t> Il s'agit avant tout d'une démarche stratégique et créative devant être réalisée de manière participative, en y associant l'ensemble des parties prenantes (représentants du personnel, direction, clients, etc.). </a:t>
            </a:r>
            <a:endParaRPr lang="fr-FR" sz="28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052736"/>
            <a:ext cx="9144000" cy="5112568"/>
          </a:xfrm>
          <a:ln>
            <a:noFill/>
          </a:ln>
        </p:spPr>
        <p:txBody>
          <a:bodyPr>
            <a:normAutofit/>
          </a:bodyPr>
          <a:lstStyle/>
          <a:p>
            <a:r>
              <a:rPr lang="fr-FR" sz="2800" b="1" dirty="0" smtClean="0">
                <a:solidFill>
                  <a:schemeClr val="accent1">
                    <a:lumMod val="75000"/>
                  </a:schemeClr>
                </a:solidFill>
              </a:rPr>
              <a:t>Conception</a:t>
            </a:r>
            <a:endParaRPr lang="fr-FR" sz="2800" dirty="0" smtClean="0">
              <a:solidFill>
                <a:schemeClr val="accent1">
                  <a:lumMod val="75000"/>
                </a:schemeClr>
              </a:solidFill>
            </a:endParaRPr>
          </a:p>
          <a:p>
            <a:endParaRPr lang="fr-FR" sz="2800" dirty="0" smtClean="0"/>
          </a:p>
          <a:p>
            <a:r>
              <a:rPr lang="fr-FR" sz="2400" dirty="0" smtClean="0"/>
              <a:t>La conception du site web est ainsi une phase essentielle du projet, dans laquelle une réflexion globale est menée, dans un premier temps, sur les objectifs du site et la cible potentielle et, dans un second temps, sur la structure, l'ergonomie et la navigation. </a:t>
            </a:r>
            <a:endParaRPr lang="fr-FR" sz="24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052736"/>
            <a:ext cx="9144000" cy="5112568"/>
          </a:xfrm>
          <a:ln>
            <a:noFill/>
          </a:ln>
        </p:spPr>
        <p:txBody>
          <a:bodyPr>
            <a:normAutofit fontScale="92500" lnSpcReduction="10000"/>
          </a:bodyPr>
          <a:lstStyle/>
          <a:p>
            <a:r>
              <a:rPr lang="fr-FR" sz="2800" b="1" u="sng" dirty="0" smtClean="0">
                <a:solidFill>
                  <a:schemeClr val="accent1">
                    <a:lumMod val="75000"/>
                  </a:schemeClr>
                </a:solidFill>
              </a:rPr>
              <a:t>Réalisation</a:t>
            </a:r>
            <a:endParaRPr lang="fr-FR" sz="2800" dirty="0" smtClean="0">
              <a:solidFill>
                <a:schemeClr val="accent1">
                  <a:lumMod val="75000"/>
                </a:schemeClr>
              </a:solidFill>
            </a:endParaRPr>
          </a:p>
          <a:p>
            <a:endParaRPr lang="fr-FR" sz="2800" dirty="0" smtClean="0"/>
          </a:p>
          <a:p>
            <a:r>
              <a:rPr lang="fr-FR" sz="2600" dirty="0" smtClean="0"/>
              <a:t>La réalisation du site concerne la création des pages web et des éléments graphiques. La création des pages web consiste à créer des fichiers </a:t>
            </a:r>
            <a:r>
              <a:rPr lang="fr-FR" sz="2600" u="sng" dirty="0" smtClean="0">
                <a:hlinkClick r:id="rId3"/>
              </a:rPr>
              <a:t>HTML</a:t>
            </a:r>
            <a:r>
              <a:rPr lang="fr-FR" sz="2600" dirty="0" smtClean="0"/>
              <a:t>. Il existe deux façons de créer ce type de fichier :</a:t>
            </a:r>
          </a:p>
          <a:p>
            <a:endParaRPr lang="fr-FR" sz="2600" dirty="0" smtClean="0"/>
          </a:p>
          <a:p>
            <a:pPr lvl="0"/>
            <a:r>
              <a:rPr lang="fr-FR" sz="2600" dirty="0" smtClean="0"/>
              <a:t>En </a:t>
            </a:r>
            <a:r>
              <a:rPr lang="fr-FR" sz="2600" b="1" dirty="0" smtClean="0"/>
              <a:t>éditant les fichiers HTML « à la main »</a:t>
            </a:r>
            <a:r>
              <a:rPr lang="fr-FR" sz="2600" dirty="0" smtClean="0"/>
              <a:t>, c'est-à-dire en saisissant le code HTML dans un fichier texte à l'aide d'un simple éditeur de texte. Cette solution est la plus fastidieuse (malgré la relative simplicité du langage HTML), mais reste toutefois la meilleure façon d'apprendre à réaliser un site, de comprendre comment celui-ci fonctionne, et d'être ainsi en mesure de créer un code optimisé et propre.</a:t>
            </a:r>
            <a:endParaRPr lang="fr-FR" sz="2600" dirty="0"/>
          </a:p>
        </p:txBody>
      </p:sp>
      <p:pic>
        <p:nvPicPr>
          <p:cNvPr id="7" name="Image 6" descr="logo.png"/>
          <p:cNvPicPr>
            <a:picLocks noChangeAspect="1"/>
          </p:cNvPicPr>
          <p:nvPr/>
        </p:nvPicPr>
        <p:blipFill>
          <a:blip r:embed="rId4"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052736"/>
            <a:ext cx="9144000" cy="5112568"/>
          </a:xfrm>
          <a:ln>
            <a:noFill/>
          </a:ln>
        </p:spPr>
        <p:txBody>
          <a:bodyPr>
            <a:normAutofit lnSpcReduction="10000"/>
          </a:bodyPr>
          <a:lstStyle/>
          <a:p>
            <a:r>
              <a:rPr lang="fr-FR" sz="2800" b="1" u="sng" dirty="0" smtClean="0">
                <a:solidFill>
                  <a:schemeClr val="accent1">
                    <a:lumMod val="75000"/>
                  </a:schemeClr>
                </a:solidFill>
              </a:rPr>
              <a:t>Réalisation</a:t>
            </a:r>
            <a:endParaRPr lang="fr-FR" sz="2800" dirty="0" smtClean="0">
              <a:solidFill>
                <a:schemeClr val="accent1">
                  <a:lumMod val="75000"/>
                </a:schemeClr>
              </a:solidFill>
            </a:endParaRPr>
          </a:p>
          <a:p>
            <a:endParaRPr lang="fr-FR" sz="2800" dirty="0" smtClean="0"/>
          </a:p>
          <a:p>
            <a:pPr lvl="0"/>
            <a:r>
              <a:rPr lang="fr-FR" sz="2400" dirty="0" smtClean="0"/>
              <a:t>En </a:t>
            </a:r>
            <a:r>
              <a:rPr lang="fr-FR" sz="2400" b="1" dirty="0" smtClean="0"/>
              <a:t>Utilisant un éditeur HTML WYSIWYG</a:t>
            </a:r>
            <a:r>
              <a:rPr lang="fr-FR" sz="2400" dirty="0" smtClean="0"/>
              <a:t> (</a:t>
            </a:r>
            <a:r>
              <a:rPr lang="fr-FR" sz="2400" i="1" dirty="0" err="1" smtClean="0"/>
              <a:t>What</a:t>
            </a:r>
            <a:r>
              <a:rPr lang="fr-FR" sz="2400" i="1" dirty="0" smtClean="0"/>
              <a:t> You </a:t>
            </a:r>
            <a:r>
              <a:rPr lang="fr-FR" sz="2400" i="1" dirty="0" err="1" smtClean="0"/>
              <a:t>See</a:t>
            </a:r>
            <a:r>
              <a:rPr lang="fr-FR" sz="2400" i="1" dirty="0" smtClean="0"/>
              <a:t> Is </a:t>
            </a:r>
            <a:r>
              <a:rPr lang="fr-FR" sz="2400" i="1" dirty="0" err="1" smtClean="0"/>
              <a:t>What</a:t>
            </a:r>
            <a:r>
              <a:rPr lang="fr-FR" sz="2400" i="1" dirty="0" smtClean="0"/>
              <a:t> You </a:t>
            </a:r>
            <a:r>
              <a:rPr lang="fr-FR" sz="2400" i="1" dirty="0" err="1" smtClean="0"/>
              <a:t>Get</a:t>
            </a:r>
            <a:r>
              <a:rPr lang="fr-FR" sz="2400" dirty="0" smtClean="0"/>
              <a:t>, traduisez </a:t>
            </a:r>
            <a:r>
              <a:rPr lang="fr-FR" sz="2400" i="1" dirty="0" smtClean="0"/>
              <a:t>Ce que vous voyez est ce que vous obtenez</a:t>
            </a:r>
            <a:r>
              <a:rPr lang="fr-FR" sz="2400" dirty="0" smtClean="0"/>
              <a:t>). Il s'agit d'un logiciel permettant de créer des pages web visuellement en plaçant des objets et des contrôles. </a:t>
            </a:r>
          </a:p>
          <a:p>
            <a:pPr lvl="0"/>
            <a:endParaRPr lang="fr-FR" sz="2400" dirty="0" smtClean="0"/>
          </a:p>
          <a:p>
            <a:pPr lvl="0"/>
            <a:r>
              <a:rPr lang="fr-FR" sz="2400" dirty="0" smtClean="0"/>
              <a:t>Le logiciel se charge de générer le code HTML automatiquement. Il s'agit d'une solution très pratique pour créer des pages web, car la complexité est en grande partie masquée. Une connaissance du langage HTML est néanmoins souhaitable afin de pouvoir maîtriser les options d'édition avancées du logiciel, permettant notamment de modifier manuellement des attributs de style.</a:t>
            </a:r>
            <a:endParaRPr lang="fr-FR" sz="24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052736"/>
            <a:ext cx="9144000" cy="5112568"/>
          </a:xfrm>
          <a:ln>
            <a:noFill/>
          </a:ln>
        </p:spPr>
        <p:txBody>
          <a:bodyPr>
            <a:normAutofit lnSpcReduction="10000"/>
          </a:bodyPr>
          <a:lstStyle/>
          <a:p>
            <a:r>
              <a:rPr lang="fr-FR" sz="2800" b="1" u="sng" dirty="0" smtClean="0">
                <a:solidFill>
                  <a:schemeClr val="accent1">
                    <a:lumMod val="75000"/>
                  </a:schemeClr>
                </a:solidFill>
              </a:rPr>
              <a:t>Réalisation</a:t>
            </a:r>
            <a:endParaRPr lang="fr-FR" sz="2800" dirty="0" smtClean="0">
              <a:solidFill>
                <a:schemeClr val="accent1">
                  <a:lumMod val="75000"/>
                </a:schemeClr>
              </a:solidFill>
            </a:endParaRPr>
          </a:p>
          <a:p>
            <a:endParaRPr lang="fr-FR" sz="2800" dirty="0" smtClean="0"/>
          </a:p>
          <a:p>
            <a:pPr lvl="0"/>
            <a:r>
              <a:rPr lang="fr-FR" sz="2400" dirty="0" smtClean="0"/>
              <a:t>En </a:t>
            </a:r>
            <a:r>
              <a:rPr lang="fr-FR" sz="2400" b="1" dirty="0" smtClean="0"/>
              <a:t>Utilisant un éditeur HTML WYSIWYG</a:t>
            </a:r>
            <a:r>
              <a:rPr lang="fr-FR" sz="2400" dirty="0" smtClean="0"/>
              <a:t> (</a:t>
            </a:r>
            <a:r>
              <a:rPr lang="fr-FR" sz="2400" i="1" dirty="0" err="1" smtClean="0"/>
              <a:t>What</a:t>
            </a:r>
            <a:r>
              <a:rPr lang="fr-FR" sz="2400" i="1" dirty="0" smtClean="0"/>
              <a:t> You </a:t>
            </a:r>
            <a:r>
              <a:rPr lang="fr-FR" sz="2400" i="1" dirty="0" err="1" smtClean="0"/>
              <a:t>See</a:t>
            </a:r>
            <a:r>
              <a:rPr lang="fr-FR" sz="2400" i="1" dirty="0" smtClean="0"/>
              <a:t> Is </a:t>
            </a:r>
            <a:r>
              <a:rPr lang="fr-FR" sz="2400" i="1" dirty="0" err="1" smtClean="0"/>
              <a:t>What</a:t>
            </a:r>
            <a:r>
              <a:rPr lang="fr-FR" sz="2400" i="1" dirty="0" smtClean="0"/>
              <a:t> You </a:t>
            </a:r>
            <a:r>
              <a:rPr lang="fr-FR" sz="2400" i="1" dirty="0" err="1" smtClean="0"/>
              <a:t>Get</a:t>
            </a:r>
            <a:r>
              <a:rPr lang="fr-FR" sz="2400" dirty="0" smtClean="0"/>
              <a:t>, traduisez </a:t>
            </a:r>
            <a:r>
              <a:rPr lang="fr-FR" sz="2400" i="1" dirty="0" smtClean="0"/>
              <a:t>Ce que vous voyez est ce que vous obtenez</a:t>
            </a:r>
            <a:r>
              <a:rPr lang="fr-FR" sz="2400" dirty="0" smtClean="0"/>
              <a:t>). Il s'agit d'un logiciel permettant de créer des pages web visuellement en plaçant des objets et des contrôles. </a:t>
            </a:r>
          </a:p>
          <a:p>
            <a:pPr lvl="0"/>
            <a:endParaRPr lang="fr-FR" sz="2400" dirty="0" smtClean="0"/>
          </a:p>
          <a:p>
            <a:pPr lvl="0"/>
            <a:r>
              <a:rPr lang="fr-FR" sz="2400" dirty="0" smtClean="0"/>
              <a:t>Le logiciel se charge de générer le code HTML automatiquement. Il s'agit d'une solution très pratique pour créer des pages web, car la complexité est en grande partie masquée. Une connaissance du langage HTML est néanmoins souhaitable afin de pouvoir maîtriser les options d'édition avancées du logiciel, permettant notamment de modifier manuellement des attributs de style.</a:t>
            </a:r>
            <a:endParaRPr lang="fr-FR" sz="24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052736"/>
            <a:ext cx="9144000" cy="5112568"/>
          </a:xfrm>
          <a:ln>
            <a:noFill/>
          </a:ln>
        </p:spPr>
        <p:txBody>
          <a:bodyPr>
            <a:normAutofit/>
          </a:bodyPr>
          <a:lstStyle/>
          <a:p>
            <a:r>
              <a:rPr lang="fr-FR" sz="2800" b="1" u="sng" dirty="0" smtClean="0">
                <a:solidFill>
                  <a:schemeClr val="accent1">
                    <a:lumMod val="75000"/>
                  </a:schemeClr>
                </a:solidFill>
              </a:rPr>
              <a:t>Réalisation</a:t>
            </a:r>
            <a:endParaRPr lang="fr-FR" sz="2800" dirty="0" smtClean="0">
              <a:solidFill>
                <a:schemeClr val="accent1">
                  <a:lumMod val="75000"/>
                </a:schemeClr>
              </a:solidFill>
            </a:endParaRPr>
          </a:p>
          <a:p>
            <a:endParaRPr lang="fr-FR" sz="2800" dirty="0" smtClean="0"/>
          </a:p>
          <a:p>
            <a:pPr lvl="0"/>
            <a:r>
              <a:rPr lang="fr-FR" sz="2400" dirty="0" smtClean="0"/>
              <a:t>D'autre part, un site internet convivial doit contenir des images. Un logiciel de dessin sera nécessaire afin d'égayer le site avec des images. </a:t>
            </a:r>
          </a:p>
          <a:p>
            <a:pPr lvl="0"/>
            <a:r>
              <a:rPr lang="fr-FR" sz="2400" dirty="0" smtClean="0"/>
              <a:t>(au format </a:t>
            </a:r>
            <a:r>
              <a:rPr lang="fr-FR" sz="2400" u="sng" dirty="0" smtClean="0">
                <a:hlinkClick r:id="rId3"/>
              </a:rPr>
              <a:t>GIF</a:t>
            </a:r>
            <a:r>
              <a:rPr lang="fr-FR" sz="2400" dirty="0" smtClean="0"/>
              <a:t>,</a:t>
            </a:r>
            <a:r>
              <a:rPr lang="fr-FR" sz="2400" u="sng" dirty="0" smtClean="0">
                <a:hlinkClick r:id="rId4"/>
              </a:rPr>
              <a:t>JPG</a:t>
            </a:r>
            <a:r>
              <a:rPr lang="fr-FR" sz="2400" dirty="0" smtClean="0"/>
              <a:t> ou </a:t>
            </a:r>
            <a:r>
              <a:rPr lang="fr-FR" sz="2400" u="sng" dirty="0" smtClean="0">
                <a:hlinkClick r:id="rId5"/>
              </a:rPr>
              <a:t>PNG</a:t>
            </a:r>
            <a:r>
              <a:rPr lang="fr-FR" sz="2400" dirty="0" smtClean="0"/>
              <a:t>). </a:t>
            </a:r>
            <a:endParaRPr lang="fr-FR" sz="2400" dirty="0"/>
          </a:p>
        </p:txBody>
      </p:sp>
      <p:pic>
        <p:nvPicPr>
          <p:cNvPr id="7" name="Image 6" descr="logo.png"/>
          <p:cNvPicPr>
            <a:picLocks noChangeAspect="1"/>
          </p:cNvPicPr>
          <p:nvPr/>
        </p:nvPicPr>
        <p:blipFill>
          <a:blip r:embed="rId6" cstate="print"/>
          <a:stretch>
            <a:fillRect/>
          </a:stretch>
        </p:blipFill>
        <p:spPr>
          <a:xfrm>
            <a:off x="179513" y="116632"/>
            <a:ext cx="2232248" cy="534670"/>
          </a:xfrm>
          <a:prstGeom prst="rect">
            <a:avLst/>
          </a:prstGeom>
        </p:spPr>
      </p:pic>
      <p:pic>
        <p:nvPicPr>
          <p:cNvPr id="5" name="Image 4" descr="pele-mele-patchwork-tableau.jpg"/>
          <p:cNvPicPr>
            <a:picLocks noChangeAspect="1"/>
          </p:cNvPicPr>
          <p:nvPr/>
        </p:nvPicPr>
        <p:blipFill>
          <a:blip r:embed="rId7" cstate="print"/>
          <a:stretch>
            <a:fillRect/>
          </a:stretch>
        </p:blipFill>
        <p:spPr>
          <a:xfrm>
            <a:off x="4499992" y="3212976"/>
            <a:ext cx="3937620" cy="3150096"/>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descr="logo-ovh.jpg"/>
          <p:cNvPicPr>
            <a:picLocks noChangeAspect="1"/>
          </p:cNvPicPr>
          <p:nvPr/>
        </p:nvPicPr>
        <p:blipFill>
          <a:blip r:embed="rId3" cstate="print"/>
          <a:stretch>
            <a:fillRect/>
          </a:stretch>
        </p:blipFill>
        <p:spPr>
          <a:xfrm>
            <a:off x="4526630" y="4797152"/>
            <a:ext cx="2559962" cy="2060849"/>
          </a:xfrm>
          <a:prstGeom prst="rect">
            <a:avLst/>
          </a:prstGeom>
        </p:spPr>
      </p:pic>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052736"/>
            <a:ext cx="9144000" cy="4176464"/>
          </a:xfrm>
          <a:ln>
            <a:noFill/>
          </a:ln>
        </p:spPr>
        <p:txBody>
          <a:bodyPr>
            <a:normAutofit fontScale="85000" lnSpcReduction="10000"/>
          </a:bodyPr>
          <a:lstStyle/>
          <a:p>
            <a:r>
              <a:rPr lang="fr-FR" sz="2800" b="1" u="sng" dirty="0" smtClean="0">
                <a:solidFill>
                  <a:schemeClr val="accent1">
                    <a:lumMod val="75000"/>
                  </a:schemeClr>
                </a:solidFill>
              </a:rPr>
              <a:t>Hébergement</a:t>
            </a:r>
            <a:endParaRPr lang="fr-FR" sz="2800" dirty="0" smtClean="0">
              <a:solidFill>
                <a:schemeClr val="accent1">
                  <a:lumMod val="75000"/>
                </a:schemeClr>
              </a:solidFill>
            </a:endParaRPr>
          </a:p>
          <a:p>
            <a:r>
              <a:rPr lang="fr-FR" sz="2800" dirty="0" smtClean="0"/>
              <a:t> </a:t>
            </a:r>
          </a:p>
          <a:p>
            <a:r>
              <a:rPr lang="fr-FR" sz="2800" dirty="0" smtClean="0"/>
              <a:t>Une société mettant à disposition un serveur web connecté en permanence à internet est appelée </a:t>
            </a:r>
            <a:r>
              <a:rPr lang="fr-FR" sz="2800" b="1" dirty="0" smtClean="0"/>
              <a:t>hébergeur</a:t>
            </a:r>
            <a:r>
              <a:rPr lang="fr-FR" sz="2800" dirty="0" smtClean="0"/>
              <a:t> et offre un service appelé </a:t>
            </a:r>
            <a:r>
              <a:rPr lang="fr-FR" sz="2800" u="sng" dirty="0" smtClean="0"/>
              <a:t>hébergement</a:t>
            </a:r>
            <a:r>
              <a:rPr lang="fr-FR" sz="2800" dirty="0" smtClean="0"/>
              <a:t>. </a:t>
            </a:r>
          </a:p>
          <a:p>
            <a:endParaRPr lang="fr-FR" sz="2800" b="1" dirty="0" smtClean="0"/>
          </a:p>
          <a:p>
            <a:r>
              <a:rPr lang="fr-FR" sz="2800" b="1" dirty="0" smtClean="0"/>
              <a:t>les hébergeurs professionnels</a:t>
            </a:r>
            <a:r>
              <a:rPr lang="fr-FR" sz="2800" dirty="0" smtClean="0"/>
              <a:t> : Ce type d'hébergement garantit un service de qualité (bande passante) et de sécurité (sécurité des données et assurance d'un nombre de pannes réduit). Il s'avère assez indispensable dans le cas d'un site à trafic important et permet l'achat d'un nom de domaine .</a:t>
            </a:r>
            <a:endParaRPr lang="fr-FR" sz="2800" dirty="0"/>
          </a:p>
        </p:txBody>
      </p:sp>
      <p:pic>
        <p:nvPicPr>
          <p:cNvPr id="7" name="Image 6" descr="logo.png"/>
          <p:cNvPicPr>
            <a:picLocks noChangeAspect="1"/>
          </p:cNvPicPr>
          <p:nvPr/>
        </p:nvPicPr>
        <p:blipFill>
          <a:blip r:embed="rId4" cstate="print"/>
          <a:stretch>
            <a:fillRect/>
          </a:stretch>
        </p:blipFill>
        <p:spPr>
          <a:xfrm>
            <a:off x="179513" y="116632"/>
            <a:ext cx="2232248" cy="534670"/>
          </a:xfrm>
          <a:prstGeom prst="rect">
            <a:avLst/>
          </a:prstGeom>
        </p:spPr>
      </p:pic>
      <p:pic>
        <p:nvPicPr>
          <p:cNvPr id="8" name="Image 7" descr="logo.png"/>
          <p:cNvPicPr>
            <a:picLocks noChangeAspect="1"/>
          </p:cNvPicPr>
          <p:nvPr/>
        </p:nvPicPr>
        <p:blipFill>
          <a:blip r:embed="rId5" cstate="print"/>
          <a:stretch>
            <a:fillRect/>
          </a:stretch>
        </p:blipFill>
        <p:spPr>
          <a:xfrm>
            <a:off x="7319714" y="5168602"/>
            <a:ext cx="1428750" cy="142875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052736"/>
            <a:ext cx="9144000" cy="5184576"/>
          </a:xfrm>
          <a:ln>
            <a:noFill/>
          </a:ln>
        </p:spPr>
        <p:txBody>
          <a:bodyPr>
            <a:normAutofit fontScale="92500"/>
          </a:bodyPr>
          <a:lstStyle/>
          <a:p>
            <a:r>
              <a:rPr lang="fr-FR" sz="2400" b="1" u="sng" dirty="0" smtClean="0">
                <a:solidFill>
                  <a:schemeClr val="accent1">
                    <a:lumMod val="75000"/>
                  </a:schemeClr>
                </a:solidFill>
              </a:rPr>
              <a:t>Mise en ligne</a:t>
            </a:r>
            <a:endParaRPr lang="fr-FR" sz="2400" dirty="0" smtClean="0">
              <a:solidFill>
                <a:schemeClr val="accent1">
                  <a:lumMod val="75000"/>
                </a:schemeClr>
              </a:solidFill>
            </a:endParaRPr>
          </a:p>
          <a:p>
            <a:r>
              <a:rPr lang="fr-FR" sz="2400" b="1" dirty="0" smtClean="0"/>
              <a:t> </a:t>
            </a:r>
            <a:endParaRPr lang="fr-FR" sz="2400" dirty="0" smtClean="0"/>
          </a:p>
          <a:p>
            <a:r>
              <a:rPr lang="fr-FR" sz="2400" dirty="0" smtClean="0"/>
              <a:t>Pour créer un site internet, il n'est pas nécessaire d'être connecté à internet, compte tenu du fait qu'il s'agit uniquement dans un premier temps de créer les fichiers HTML et les images.</a:t>
            </a:r>
          </a:p>
          <a:p>
            <a:r>
              <a:rPr lang="fr-FR" sz="2400" dirty="0" smtClean="0"/>
              <a:t> </a:t>
            </a:r>
          </a:p>
          <a:p>
            <a:r>
              <a:rPr lang="fr-FR" sz="2400" dirty="0" smtClean="0"/>
              <a:t>Toutefois, lorsque le site web est prêt à être vu par des visiteurs, il est essentiel de le mettre en ligne, c'est-à-dire de transférer (copier) les fichiers de votre ordinateur sur le serveur. </a:t>
            </a:r>
          </a:p>
          <a:p>
            <a:endParaRPr lang="fr-FR" sz="2400" dirty="0" smtClean="0"/>
          </a:p>
          <a:p>
            <a:r>
              <a:rPr lang="fr-FR" sz="2400" dirty="0" smtClean="0"/>
              <a:t>Pour ce faire il est alors essentiel de se </a:t>
            </a:r>
            <a:r>
              <a:rPr lang="fr-FR" sz="2400" u="sng" dirty="0" smtClean="0"/>
              <a:t>connecter à internet</a:t>
            </a:r>
            <a:r>
              <a:rPr lang="fr-FR" sz="2400" dirty="0" smtClean="0"/>
              <a:t>, puis d'envoyer les pages sur le serveur à l'aide d'un </a:t>
            </a:r>
            <a:r>
              <a:rPr lang="fr-FR" sz="2400" u="sng" dirty="0" smtClean="0"/>
              <a:t>client FTP</a:t>
            </a:r>
            <a:r>
              <a:rPr lang="fr-FR" sz="2400" dirty="0" smtClean="0"/>
              <a:t> (un logiciel de transfert de fichiers). </a:t>
            </a:r>
            <a:endParaRPr lang="fr-FR" sz="24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052736"/>
            <a:ext cx="9144000" cy="5184576"/>
          </a:xfrm>
          <a:ln>
            <a:noFill/>
          </a:ln>
        </p:spPr>
        <p:txBody>
          <a:bodyPr>
            <a:normAutofit/>
          </a:bodyPr>
          <a:lstStyle/>
          <a:p>
            <a:r>
              <a:rPr lang="fr-FR" sz="2400" b="1" u="sng" dirty="0" smtClean="0">
                <a:solidFill>
                  <a:schemeClr val="accent1">
                    <a:lumMod val="75000"/>
                  </a:schemeClr>
                </a:solidFill>
              </a:rPr>
              <a:t>Promotion</a:t>
            </a:r>
            <a:endParaRPr lang="fr-FR" sz="2400" dirty="0" smtClean="0">
              <a:solidFill>
                <a:schemeClr val="accent1">
                  <a:lumMod val="75000"/>
                </a:schemeClr>
              </a:solidFill>
            </a:endParaRPr>
          </a:p>
          <a:p>
            <a:endParaRPr lang="fr-FR" sz="2400" dirty="0" smtClean="0"/>
          </a:p>
          <a:p>
            <a:r>
              <a:rPr lang="fr-FR" sz="2400" dirty="0" smtClean="0"/>
              <a:t>Un site web ne sera visité qu'à partir du moment où un certain effort de </a:t>
            </a:r>
            <a:r>
              <a:rPr lang="fr-FR" sz="2400" u="sng" dirty="0" smtClean="0"/>
              <a:t>promotion</a:t>
            </a:r>
            <a:r>
              <a:rPr lang="fr-FR" sz="2400" dirty="0" smtClean="0"/>
              <a:t> aura été réalisé. Une fois que le site web est suffisamment connu, la promotion peut alors s'auto-entretenir grâce aux liens hypertextes mis en place par d'autres webmasters, dans la mesure où le contenu du site présente un intérêt suffisant. </a:t>
            </a:r>
            <a:endParaRPr lang="fr-FR" sz="24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0"/>
            <a:ext cx="6156176" cy="764704"/>
          </a:xfrm>
        </p:spPr>
        <p:txBody>
          <a:bodyPr>
            <a:noAutofit/>
          </a:bodyPr>
          <a:lstStyle/>
          <a:p>
            <a:pPr algn="r"/>
            <a:r>
              <a:rPr lang="fr-FR" sz="2800" dirty="0" smtClean="0"/>
              <a:t>Un web évolutif du 0.1 au 0.4</a:t>
            </a:r>
            <a:endParaRPr lang="fr-FR" sz="2800" dirty="0"/>
          </a:p>
        </p:txBody>
      </p:sp>
      <p:sp>
        <p:nvSpPr>
          <p:cNvPr id="6" name="Espace réservé du contenu 5"/>
          <p:cNvSpPr>
            <a:spLocks noGrp="1"/>
          </p:cNvSpPr>
          <p:nvPr>
            <p:ph sz="quarter" idx="1"/>
          </p:nvPr>
        </p:nvSpPr>
        <p:spPr>
          <a:xfrm>
            <a:off x="0" y="1052736"/>
            <a:ext cx="9144000" cy="5328592"/>
          </a:xfrm>
          <a:ln>
            <a:noFill/>
          </a:ln>
        </p:spPr>
        <p:txBody>
          <a:bodyPr>
            <a:normAutofit/>
          </a:bodyPr>
          <a:lstStyle/>
          <a:p>
            <a:r>
              <a:rPr lang="fr-FR" sz="2400" dirty="0" smtClean="0"/>
              <a:t> </a:t>
            </a:r>
            <a:r>
              <a:rPr lang="fr-FR" sz="2400" b="1" dirty="0" smtClean="0">
                <a:solidFill>
                  <a:schemeClr val="accent1">
                    <a:lumMod val="75000"/>
                  </a:schemeClr>
                </a:solidFill>
              </a:rPr>
              <a:t>A quoi correspondent les différentes phases de cette évolution?</a:t>
            </a:r>
          </a:p>
          <a:p>
            <a:r>
              <a:rPr lang="fr-FR" sz="2400" dirty="0" smtClean="0"/>
              <a:t>Le web est sans nul doute une technologie majeure du 21ème siècle. Et si sa nature, sa structure et son utilisation ont évolué au cours du temps, force est de constater que cette évolution a également profondément modifié nos pratiques commerciales et sociales.</a:t>
            </a:r>
          </a:p>
          <a:p>
            <a:r>
              <a:rPr lang="fr-FR" sz="2400" dirty="0" smtClean="0"/>
              <a:t>Pour mieux comprendre les enjeux et les différentes phases de cette évolution, je me suis livrée pour vous à un exercice de synthèse, qui ne se veut en aucun cas </a:t>
            </a:r>
          </a:p>
          <a:p>
            <a:r>
              <a:rPr lang="fr-FR" sz="2400" dirty="0" smtClean="0"/>
              <a:t>exhaustif, mais qui devrait vous fournir </a:t>
            </a:r>
          </a:p>
          <a:p>
            <a:r>
              <a:rPr lang="fr-FR" sz="2400" dirty="0" smtClean="0"/>
              <a:t>quelques clés de compréhension.</a:t>
            </a:r>
            <a:endParaRPr lang="fr-FR" sz="2400" dirty="0"/>
          </a:p>
        </p:txBody>
      </p:sp>
      <p:pic>
        <p:nvPicPr>
          <p:cNvPr id="7" name="Image 6" descr="logo.png"/>
          <p:cNvPicPr>
            <a:picLocks noChangeAspect="1"/>
          </p:cNvPicPr>
          <p:nvPr/>
        </p:nvPicPr>
        <p:blipFill>
          <a:blip r:embed="rId3" cstate="print"/>
          <a:stretch>
            <a:fillRect/>
          </a:stretch>
        </p:blipFill>
        <p:spPr>
          <a:xfrm>
            <a:off x="179513" y="188640"/>
            <a:ext cx="2232248" cy="534670"/>
          </a:xfrm>
          <a:prstGeom prst="rect">
            <a:avLst/>
          </a:prstGeom>
        </p:spPr>
      </p:pic>
      <p:pic>
        <p:nvPicPr>
          <p:cNvPr id="8" name="Image 7" descr="wwwonline.jpg"/>
          <p:cNvPicPr>
            <a:picLocks noChangeAspect="1"/>
          </p:cNvPicPr>
          <p:nvPr/>
        </p:nvPicPr>
        <p:blipFill>
          <a:blip r:embed="rId4" cstate="print"/>
          <a:stretch>
            <a:fillRect/>
          </a:stretch>
        </p:blipFill>
        <p:spPr>
          <a:xfrm>
            <a:off x="6057730" y="4509120"/>
            <a:ext cx="3086270" cy="2058156"/>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0"/>
            <a:ext cx="6156176" cy="764704"/>
          </a:xfrm>
        </p:spPr>
        <p:txBody>
          <a:bodyPr>
            <a:noAutofit/>
          </a:bodyPr>
          <a:lstStyle/>
          <a:p>
            <a:pPr algn="r"/>
            <a:r>
              <a:rPr lang="fr-FR" sz="2800" dirty="0" smtClean="0"/>
              <a:t>Un web évolutif du 0.1 au 0.4</a:t>
            </a:r>
            <a:endParaRPr lang="fr-FR" sz="2800" dirty="0"/>
          </a:p>
        </p:txBody>
      </p:sp>
      <p:sp>
        <p:nvSpPr>
          <p:cNvPr id="6" name="Espace réservé du contenu 5"/>
          <p:cNvSpPr>
            <a:spLocks noGrp="1"/>
          </p:cNvSpPr>
          <p:nvPr>
            <p:ph sz="quarter" idx="1"/>
          </p:nvPr>
        </p:nvSpPr>
        <p:spPr>
          <a:xfrm>
            <a:off x="0" y="1052736"/>
            <a:ext cx="9144000" cy="5328592"/>
          </a:xfrm>
          <a:ln>
            <a:noFill/>
          </a:ln>
        </p:spPr>
        <p:txBody>
          <a:bodyPr>
            <a:normAutofit/>
          </a:bodyPr>
          <a:lstStyle/>
          <a:p>
            <a:r>
              <a:rPr lang="fr-FR" sz="3200" dirty="0" smtClean="0">
                <a:solidFill>
                  <a:schemeClr val="accent1">
                    <a:lumMod val="75000"/>
                  </a:schemeClr>
                </a:solidFill>
              </a:rPr>
              <a:t> Le </a:t>
            </a:r>
            <a:r>
              <a:rPr lang="fr-FR" sz="3200" b="1" dirty="0" smtClean="0">
                <a:solidFill>
                  <a:schemeClr val="accent1">
                    <a:lumMod val="75000"/>
                  </a:schemeClr>
                </a:solidFill>
              </a:rPr>
              <a:t>web 1.0</a:t>
            </a:r>
            <a:r>
              <a:rPr lang="fr-FR" sz="3200" dirty="0" smtClean="0">
                <a:solidFill>
                  <a:schemeClr val="accent1">
                    <a:lumMod val="75000"/>
                  </a:schemeClr>
                </a:solidFill>
              </a:rPr>
              <a:t> </a:t>
            </a:r>
          </a:p>
          <a:p>
            <a:endParaRPr lang="fr-FR" sz="2400" dirty="0" smtClean="0"/>
          </a:p>
          <a:p>
            <a:r>
              <a:rPr lang="fr-FR" sz="2400" dirty="0" smtClean="0"/>
              <a:t>encore appelé </a:t>
            </a:r>
            <a:r>
              <a:rPr lang="fr-FR" sz="2400" b="1" dirty="0" smtClean="0"/>
              <a:t>web traditionnel</a:t>
            </a:r>
            <a:r>
              <a:rPr lang="fr-FR" sz="2400" dirty="0" smtClean="0"/>
              <a:t>, est avant tout un web statique, centré sur la distribution d’informations. Il se caractérise par des sites orientés produits, qui sollicitent peu l’intervention des utilisateurs. </a:t>
            </a:r>
          </a:p>
          <a:p>
            <a:endParaRPr lang="fr-FR" sz="2400" dirty="0" smtClean="0"/>
          </a:p>
          <a:p>
            <a:r>
              <a:rPr lang="fr-FR" sz="2400" dirty="0" smtClean="0"/>
              <a:t>Les premiers sites d’e-commerce datent de cette époque.  Le coût des programmes et logiciels propriétaires est énorme et la création des CMS autour des années 2000, remet en question cette approche de la toile.</a:t>
            </a:r>
            <a:endParaRPr lang="fr-FR" sz="2400" dirty="0"/>
          </a:p>
        </p:txBody>
      </p:sp>
      <p:pic>
        <p:nvPicPr>
          <p:cNvPr id="7" name="Image 6" descr="logo.png"/>
          <p:cNvPicPr>
            <a:picLocks noChangeAspect="1"/>
          </p:cNvPicPr>
          <p:nvPr/>
        </p:nvPicPr>
        <p:blipFill>
          <a:blip r:embed="rId3" cstate="print"/>
          <a:stretch>
            <a:fillRect/>
          </a:stretch>
        </p:blipFill>
        <p:spPr>
          <a:xfrm>
            <a:off x="179513" y="188640"/>
            <a:ext cx="2232248" cy="53467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0"/>
            <a:ext cx="6156176" cy="764704"/>
          </a:xfrm>
        </p:spPr>
        <p:txBody>
          <a:bodyPr>
            <a:noAutofit/>
          </a:bodyPr>
          <a:lstStyle/>
          <a:p>
            <a:pPr algn="r"/>
            <a:r>
              <a:rPr lang="fr-FR" sz="2800" dirty="0" smtClean="0"/>
              <a:t>Un web évolutif du 0.1 au 0.4</a:t>
            </a:r>
            <a:endParaRPr lang="fr-FR" sz="2800" dirty="0"/>
          </a:p>
        </p:txBody>
      </p:sp>
      <p:sp>
        <p:nvSpPr>
          <p:cNvPr id="6" name="Espace réservé du contenu 5"/>
          <p:cNvSpPr>
            <a:spLocks noGrp="1"/>
          </p:cNvSpPr>
          <p:nvPr>
            <p:ph sz="quarter" idx="1"/>
          </p:nvPr>
        </p:nvSpPr>
        <p:spPr>
          <a:xfrm>
            <a:off x="0" y="1052736"/>
            <a:ext cx="9144000" cy="5328592"/>
          </a:xfrm>
          <a:ln>
            <a:noFill/>
          </a:ln>
        </p:spPr>
        <p:txBody>
          <a:bodyPr>
            <a:normAutofit/>
          </a:bodyPr>
          <a:lstStyle/>
          <a:p>
            <a:r>
              <a:rPr lang="fr-FR" sz="3200" dirty="0" smtClean="0">
                <a:solidFill>
                  <a:schemeClr val="accent1">
                    <a:lumMod val="75000"/>
                  </a:schemeClr>
                </a:solidFill>
              </a:rPr>
              <a:t> Le </a:t>
            </a:r>
            <a:r>
              <a:rPr lang="fr-FR" sz="3200" b="1" dirty="0" smtClean="0">
                <a:solidFill>
                  <a:schemeClr val="accent1">
                    <a:lumMod val="75000"/>
                  </a:schemeClr>
                </a:solidFill>
              </a:rPr>
              <a:t>web 2.0</a:t>
            </a:r>
            <a:r>
              <a:rPr lang="fr-FR" sz="3200" dirty="0" smtClean="0">
                <a:solidFill>
                  <a:schemeClr val="accent1">
                    <a:lumMod val="75000"/>
                  </a:schemeClr>
                </a:solidFill>
              </a:rPr>
              <a:t> </a:t>
            </a:r>
          </a:p>
          <a:p>
            <a:endParaRPr lang="fr-FR" sz="2400" dirty="0" smtClean="0"/>
          </a:p>
          <a:p>
            <a:r>
              <a:rPr lang="fr-FR" sz="2400" dirty="0" smtClean="0"/>
              <a:t>ou </a:t>
            </a:r>
            <a:r>
              <a:rPr lang="fr-FR" sz="2400" b="1" dirty="0" smtClean="0"/>
              <a:t>web social</a:t>
            </a:r>
            <a:r>
              <a:rPr lang="fr-FR" sz="2400" dirty="0" smtClean="0"/>
              <a:t> privilégie la dimension de partage et d’échange d’informations et de contenus (textes, vidéos, images ou autres). Il voit l’émergence des réseaux sociaux, des </a:t>
            </a:r>
            <a:r>
              <a:rPr lang="fr-FR" sz="2400" dirty="0" err="1" smtClean="0"/>
              <a:t>smartphones</a:t>
            </a:r>
            <a:r>
              <a:rPr lang="fr-FR" sz="2400" dirty="0" smtClean="0"/>
              <a:t> et des blogs. </a:t>
            </a:r>
          </a:p>
          <a:p>
            <a:endParaRPr lang="fr-FR" sz="2400" dirty="0" smtClean="0"/>
          </a:p>
          <a:p>
            <a:r>
              <a:rPr lang="fr-FR" sz="2400" dirty="0" smtClean="0"/>
              <a:t>Le web se démocratise et se dynamise. L’avis du consommateur est sollicité en permanence et il prend goût à cette socialisation virtuelle. il n'est plus nécessaire d'être technicien pour publier sur la toile.</a:t>
            </a:r>
            <a:endParaRPr lang="fr-FR" sz="2400" dirty="0"/>
          </a:p>
        </p:txBody>
      </p:sp>
      <p:pic>
        <p:nvPicPr>
          <p:cNvPr id="7" name="Image 6" descr="logo.png"/>
          <p:cNvPicPr>
            <a:picLocks noChangeAspect="1"/>
          </p:cNvPicPr>
          <p:nvPr/>
        </p:nvPicPr>
        <p:blipFill>
          <a:blip r:embed="rId3" cstate="print"/>
          <a:stretch>
            <a:fillRect/>
          </a:stretch>
        </p:blipFill>
        <p:spPr>
          <a:xfrm>
            <a:off x="179513" y="188640"/>
            <a:ext cx="2232248" cy="53467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0"/>
            <a:ext cx="6156176" cy="764704"/>
          </a:xfrm>
        </p:spPr>
        <p:txBody>
          <a:bodyPr>
            <a:noAutofit/>
          </a:bodyPr>
          <a:lstStyle/>
          <a:p>
            <a:pPr algn="r"/>
            <a:r>
              <a:rPr lang="fr-FR" sz="2800" dirty="0" smtClean="0"/>
              <a:t>Un web évolutif du 0.1 au 0.4</a:t>
            </a:r>
            <a:endParaRPr lang="fr-FR" sz="2800" dirty="0"/>
          </a:p>
        </p:txBody>
      </p:sp>
      <p:sp>
        <p:nvSpPr>
          <p:cNvPr id="6" name="Espace réservé du contenu 5"/>
          <p:cNvSpPr>
            <a:spLocks noGrp="1"/>
          </p:cNvSpPr>
          <p:nvPr>
            <p:ph sz="quarter" idx="1"/>
          </p:nvPr>
        </p:nvSpPr>
        <p:spPr>
          <a:xfrm>
            <a:off x="0" y="1052736"/>
            <a:ext cx="9144000" cy="5328592"/>
          </a:xfrm>
          <a:ln>
            <a:noFill/>
          </a:ln>
        </p:spPr>
        <p:txBody>
          <a:bodyPr>
            <a:normAutofit/>
          </a:bodyPr>
          <a:lstStyle/>
          <a:p>
            <a:r>
              <a:rPr lang="fr-FR" sz="3200" dirty="0" smtClean="0">
                <a:solidFill>
                  <a:schemeClr val="accent1">
                    <a:lumMod val="75000"/>
                  </a:schemeClr>
                </a:solidFill>
              </a:rPr>
              <a:t> Le </a:t>
            </a:r>
            <a:r>
              <a:rPr lang="fr-FR" sz="3200" b="1" dirty="0" smtClean="0">
                <a:solidFill>
                  <a:schemeClr val="accent1">
                    <a:lumMod val="75000"/>
                  </a:schemeClr>
                </a:solidFill>
              </a:rPr>
              <a:t>web 3.0</a:t>
            </a:r>
            <a:r>
              <a:rPr lang="fr-FR" sz="3200" dirty="0" smtClean="0">
                <a:solidFill>
                  <a:schemeClr val="accent1">
                    <a:lumMod val="75000"/>
                  </a:schemeClr>
                </a:solidFill>
              </a:rPr>
              <a:t> </a:t>
            </a:r>
          </a:p>
          <a:p>
            <a:endParaRPr lang="fr-FR" sz="2400" dirty="0" smtClean="0"/>
          </a:p>
          <a:p>
            <a:r>
              <a:rPr lang="fr-FR" sz="2400" dirty="0" smtClean="0"/>
              <a:t>aussi nommé </a:t>
            </a:r>
            <a:r>
              <a:rPr lang="fr-FR" sz="2400" b="1" dirty="0" smtClean="0"/>
              <a:t>web sémantique</a:t>
            </a:r>
            <a:r>
              <a:rPr lang="fr-FR" sz="2400" dirty="0" smtClean="0"/>
              <a:t>, vise à organiser la masse d’informations disponibles en fonction du contexte et des besoins de chaque utilisateur, en tenant compte de sa localisation, de ses préférences, etc. C’est un web qui tente de donner sens aux données. </a:t>
            </a:r>
          </a:p>
          <a:p>
            <a:endParaRPr lang="fr-FR" sz="2400" dirty="0" smtClean="0"/>
          </a:p>
          <a:p>
            <a:r>
              <a:rPr lang="fr-FR" sz="2400" dirty="0" smtClean="0"/>
              <a:t>C'est aussi un web plus portable et qui fait de plus en plus le lien entre monde réel et monde virtuel. Il répond aux besoins d’utilisateurs mobiles, toujours connectés à travers d'une multitude de supports et d’applications c'est l'avènement du </a:t>
            </a:r>
            <a:r>
              <a:rPr lang="fr-FR" sz="2400" dirty="0" err="1" smtClean="0"/>
              <a:t>cloud</a:t>
            </a:r>
            <a:r>
              <a:rPr lang="fr-FR" sz="2400" dirty="0" smtClean="0"/>
              <a:t> </a:t>
            </a:r>
            <a:r>
              <a:rPr lang="fr-FR" sz="2400" dirty="0" err="1" smtClean="0"/>
              <a:t>computing</a:t>
            </a:r>
            <a:r>
              <a:rPr lang="fr-FR" sz="2400" dirty="0" smtClean="0"/>
              <a:t>.</a:t>
            </a:r>
            <a:endParaRPr lang="fr-FR" sz="2400" dirty="0"/>
          </a:p>
        </p:txBody>
      </p:sp>
      <p:pic>
        <p:nvPicPr>
          <p:cNvPr id="7" name="Image 6" descr="logo.png"/>
          <p:cNvPicPr>
            <a:picLocks noChangeAspect="1"/>
          </p:cNvPicPr>
          <p:nvPr/>
        </p:nvPicPr>
        <p:blipFill>
          <a:blip r:embed="rId3" cstate="print"/>
          <a:stretch>
            <a:fillRect/>
          </a:stretch>
        </p:blipFill>
        <p:spPr>
          <a:xfrm>
            <a:off x="179513" y="188640"/>
            <a:ext cx="2232248" cy="53467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0"/>
            <a:ext cx="6156176" cy="764704"/>
          </a:xfrm>
        </p:spPr>
        <p:txBody>
          <a:bodyPr>
            <a:noAutofit/>
          </a:bodyPr>
          <a:lstStyle/>
          <a:p>
            <a:pPr algn="r"/>
            <a:r>
              <a:rPr lang="fr-FR" sz="2800" dirty="0" smtClean="0"/>
              <a:t>Un web évolutif du 0.1 au 0.4</a:t>
            </a:r>
            <a:endParaRPr lang="fr-FR" sz="2800" dirty="0"/>
          </a:p>
        </p:txBody>
      </p:sp>
      <p:sp>
        <p:nvSpPr>
          <p:cNvPr id="6" name="Espace réservé du contenu 5"/>
          <p:cNvSpPr>
            <a:spLocks noGrp="1"/>
          </p:cNvSpPr>
          <p:nvPr>
            <p:ph sz="quarter" idx="1"/>
          </p:nvPr>
        </p:nvSpPr>
        <p:spPr>
          <a:xfrm>
            <a:off x="0" y="1052736"/>
            <a:ext cx="9144000" cy="5328592"/>
          </a:xfrm>
          <a:ln>
            <a:noFill/>
          </a:ln>
        </p:spPr>
        <p:txBody>
          <a:bodyPr>
            <a:normAutofit/>
          </a:bodyPr>
          <a:lstStyle/>
          <a:p>
            <a:r>
              <a:rPr lang="fr-FR" sz="3200" dirty="0" smtClean="0">
                <a:solidFill>
                  <a:schemeClr val="accent1">
                    <a:lumMod val="75000"/>
                  </a:schemeClr>
                </a:solidFill>
              </a:rPr>
              <a:t> Le </a:t>
            </a:r>
            <a:r>
              <a:rPr lang="fr-FR" sz="3200" b="1" dirty="0" smtClean="0">
                <a:solidFill>
                  <a:schemeClr val="accent1">
                    <a:lumMod val="75000"/>
                  </a:schemeClr>
                </a:solidFill>
              </a:rPr>
              <a:t>web 4.0</a:t>
            </a:r>
            <a:r>
              <a:rPr lang="fr-FR" sz="3200" dirty="0" smtClean="0">
                <a:solidFill>
                  <a:schemeClr val="accent1">
                    <a:lumMod val="75000"/>
                  </a:schemeClr>
                </a:solidFill>
              </a:rPr>
              <a:t> </a:t>
            </a:r>
          </a:p>
          <a:p>
            <a:endParaRPr lang="fr-FR" sz="2400" dirty="0" smtClean="0"/>
          </a:p>
          <a:p>
            <a:r>
              <a:rPr lang="fr-FR" sz="2400" dirty="0" smtClean="0"/>
              <a:t>évoqué par certains comme le </a:t>
            </a:r>
            <a:r>
              <a:rPr lang="fr-FR" sz="2400" b="1" dirty="0" smtClean="0"/>
              <a:t>web intelligent</a:t>
            </a:r>
            <a:r>
              <a:rPr lang="fr-FR" sz="2400" dirty="0" smtClean="0"/>
              <a:t>, effraie autant qu’il fascine, puisqu’il vise à immerger l’individu dans un environnement (web) de plus en plus prégnant. </a:t>
            </a:r>
          </a:p>
          <a:p>
            <a:endParaRPr lang="fr-FR" sz="2400" dirty="0" smtClean="0"/>
          </a:p>
          <a:p>
            <a:r>
              <a:rPr lang="fr-FR" sz="2400" dirty="0" smtClean="0"/>
              <a:t>Il pousse à son paroxysme la voie de la personnalisation ouverte par le web 3.0 mais il pose par la même occasion de nombreuses questions quant à la protection de la vie privée, au contrôle des données, etc.  </a:t>
            </a:r>
            <a:endParaRPr lang="fr-FR" sz="2400" dirty="0"/>
          </a:p>
        </p:txBody>
      </p:sp>
      <p:pic>
        <p:nvPicPr>
          <p:cNvPr id="7" name="Image 6" descr="logo.png"/>
          <p:cNvPicPr>
            <a:picLocks noChangeAspect="1"/>
          </p:cNvPicPr>
          <p:nvPr/>
        </p:nvPicPr>
        <p:blipFill>
          <a:blip r:embed="rId3" cstate="print"/>
          <a:stretch>
            <a:fillRect/>
          </a:stretch>
        </p:blipFill>
        <p:spPr>
          <a:xfrm>
            <a:off x="179513" y="188640"/>
            <a:ext cx="2232248" cy="53467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0"/>
            <a:ext cx="6156176" cy="764704"/>
          </a:xfrm>
        </p:spPr>
        <p:txBody>
          <a:bodyPr>
            <a:noAutofit/>
          </a:bodyPr>
          <a:lstStyle/>
          <a:p>
            <a:pPr algn="r"/>
            <a:r>
              <a:rPr lang="fr-FR" sz="2800" dirty="0" smtClean="0"/>
              <a:t>Un web évolutif du 0.1 au 0.4</a:t>
            </a:r>
            <a:endParaRPr lang="fr-FR" sz="2800" dirty="0"/>
          </a:p>
        </p:txBody>
      </p:sp>
      <p:sp>
        <p:nvSpPr>
          <p:cNvPr id="6" name="Espace réservé du contenu 5"/>
          <p:cNvSpPr>
            <a:spLocks noGrp="1"/>
          </p:cNvSpPr>
          <p:nvPr>
            <p:ph sz="quarter" idx="1"/>
          </p:nvPr>
        </p:nvSpPr>
        <p:spPr>
          <a:xfrm>
            <a:off x="0" y="1052736"/>
            <a:ext cx="9144000" cy="5328592"/>
          </a:xfrm>
          <a:ln>
            <a:noFill/>
          </a:ln>
        </p:spPr>
        <p:txBody>
          <a:bodyPr>
            <a:normAutofit/>
          </a:bodyPr>
          <a:lstStyle/>
          <a:p>
            <a:r>
              <a:rPr lang="fr-FR" sz="3200" dirty="0" smtClean="0">
                <a:solidFill>
                  <a:schemeClr val="accent1">
                    <a:lumMod val="75000"/>
                  </a:schemeClr>
                </a:solidFill>
              </a:rPr>
              <a:t> Le </a:t>
            </a:r>
            <a:r>
              <a:rPr lang="fr-FR" sz="3200" b="1" dirty="0" smtClean="0">
                <a:solidFill>
                  <a:schemeClr val="accent1">
                    <a:lumMod val="75000"/>
                  </a:schemeClr>
                </a:solidFill>
              </a:rPr>
              <a:t>web 4.0</a:t>
            </a:r>
            <a:r>
              <a:rPr lang="fr-FR" sz="3200" dirty="0" smtClean="0">
                <a:solidFill>
                  <a:schemeClr val="accent1">
                    <a:lumMod val="75000"/>
                  </a:schemeClr>
                </a:solidFill>
              </a:rPr>
              <a:t> </a:t>
            </a:r>
          </a:p>
          <a:p>
            <a:endParaRPr lang="fr-FR" sz="2400" dirty="0" smtClean="0"/>
          </a:p>
          <a:p>
            <a:r>
              <a:rPr lang="fr-FR" sz="2400" dirty="0" smtClean="0"/>
              <a:t>évoqué par certains comme le </a:t>
            </a:r>
            <a:r>
              <a:rPr lang="fr-FR" sz="2400" b="1" dirty="0" smtClean="0"/>
              <a:t>web intelligent</a:t>
            </a:r>
            <a:r>
              <a:rPr lang="fr-FR" sz="2400" dirty="0" smtClean="0"/>
              <a:t>, effraie autant qu’il fascine, puisqu’il vise à immerger l’individu dans un environnement (web) de plus en plus prégnant. </a:t>
            </a:r>
          </a:p>
          <a:p>
            <a:endParaRPr lang="fr-FR" sz="2400" dirty="0" smtClean="0"/>
          </a:p>
          <a:p>
            <a:r>
              <a:rPr lang="fr-FR" sz="2400" dirty="0" smtClean="0"/>
              <a:t>Il pousse à son paroxysme la voie de la personnalisation ouverte par le web 3.0 mais il pose par la même occasion de nombreuses questions quant à la protection de la vie privée, au contrôle des données, etc.  </a:t>
            </a:r>
            <a:endParaRPr lang="fr-FR" sz="2400" dirty="0"/>
          </a:p>
        </p:txBody>
      </p:sp>
      <p:pic>
        <p:nvPicPr>
          <p:cNvPr id="7" name="Image 6" descr="logo.png"/>
          <p:cNvPicPr>
            <a:picLocks noChangeAspect="1"/>
          </p:cNvPicPr>
          <p:nvPr/>
        </p:nvPicPr>
        <p:blipFill>
          <a:blip r:embed="rId3" cstate="print"/>
          <a:stretch>
            <a:fillRect/>
          </a:stretch>
        </p:blipFill>
        <p:spPr>
          <a:xfrm>
            <a:off x="179513" y="188640"/>
            <a:ext cx="2232248" cy="53467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987824" y="72008"/>
            <a:ext cx="6156176" cy="764704"/>
          </a:xfrm>
        </p:spPr>
        <p:txBody>
          <a:bodyPr>
            <a:noAutofit/>
          </a:bodyPr>
          <a:lstStyle/>
          <a:p>
            <a:r>
              <a:rPr lang="fr-FR" sz="2800" dirty="0" smtClean="0"/>
              <a:t>QU'EST-CE QU'UN SITE WEB ?</a:t>
            </a:r>
            <a:endParaRPr lang="fr-FR" sz="2800" dirty="0"/>
          </a:p>
        </p:txBody>
      </p:sp>
      <p:sp>
        <p:nvSpPr>
          <p:cNvPr id="6" name="Espace réservé du contenu 5"/>
          <p:cNvSpPr>
            <a:spLocks noGrp="1"/>
          </p:cNvSpPr>
          <p:nvPr>
            <p:ph sz="quarter" idx="1"/>
          </p:nvPr>
        </p:nvSpPr>
        <p:spPr>
          <a:xfrm>
            <a:off x="0" y="1052736"/>
            <a:ext cx="9144000" cy="5328592"/>
          </a:xfrm>
          <a:ln>
            <a:noFill/>
          </a:ln>
        </p:spPr>
        <p:txBody>
          <a:bodyPr>
            <a:normAutofit/>
          </a:bodyPr>
          <a:lstStyle/>
          <a:p>
            <a:r>
              <a:rPr lang="fr-FR" sz="2800" b="1" dirty="0" smtClean="0">
                <a:solidFill>
                  <a:schemeClr val="accent1">
                    <a:lumMod val="75000"/>
                  </a:schemeClr>
                </a:solidFill>
              </a:rPr>
              <a:t>Un site web </a:t>
            </a:r>
          </a:p>
          <a:p>
            <a:r>
              <a:rPr lang="fr-FR" sz="2400" dirty="0" smtClean="0"/>
              <a:t>est un ensemble de fichiers </a:t>
            </a:r>
            <a:r>
              <a:rPr lang="fr-FR" sz="2400" u="sng" dirty="0" smtClean="0"/>
              <a:t>HTML</a:t>
            </a:r>
            <a:r>
              <a:rPr lang="fr-FR" sz="2400" dirty="0" smtClean="0"/>
              <a:t> stockés sur un ordinateur connecté en permanence à internet et hébergeant les pages web (</a:t>
            </a:r>
            <a:r>
              <a:rPr lang="fr-FR" sz="2400" u="sng" dirty="0" smtClean="0"/>
              <a:t>serveur web</a:t>
            </a:r>
            <a:r>
              <a:rPr lang="fr-FR" sz="2400" dirty="0" smtClean="0"/>
              <a:t>). </a:t>
            </a:r>
          </a:p>
          <a:p>
            <a:endParaRPr lang="fr-FR" sz="2400" dirty="0" smtClean="0"/>
          </a:p>
          <a:p>
            <a:r>
              <a:rPr lang="fr-FR" sz="2400" dirty="0" smtClean="0"/>
              <a:t>Un site web est habituellement architecturé autour d'une page centrale, appelée «</a:t>
            </a:r>
            <a:r>
              <a:rPr lang="fr-FR" sz="2400" b="1" dirty="0" smtClean="0"/>
              <a:t>page d'accueil</a:t>
            </a:r>
            <a:r>
              <a:rPr lang="fr-FR" sz="2400" dirty="0" smtClean="0"/>
              <a:t>» et proposant des liens vers un ensemble d'autres pages hébergées sur le même serveur, et parfois des liens dits «externes», c'est-à-dire de pages hébergées par un autre serveur. </a:t>
            </a:r>
            <a:endParaRPr lang="fr-FR" sz="2400" dirty="0"/>
          </a:p>
        </p:txBody>
      </p:sp>
      <p:pic>
        <p:nvPicPr>
          <p:cNvPr id="7" name="Image 6" descr="logo.png"/>
          <p:cNvPicPr>
            <a:picLocks noChangeAspect="1"/>
          </p:cNvPicPr>
          <p:nvPr/>
        </p:nvPicPr>
        <p:blipFill>
          <a:blip r:embed="rId3" cstate="print"/>
          <a:stretch>
            <a:fillRect/>
          </a:stretch>
        </p:blipFill>
        <p:spPr>
          <a:xfrm>
            <a:off x="179513" y="116632"/>
            <a:ext cx="2232248" cy="53467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otonde">
  <a:themeElements>
    <a:clrScheme name="Rotond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Rotond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Rotond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2224</TotalTime>
  <Words>586</Words>
  <Application>Microsoft Office PowerPoint</Application>
  <PresentationFormat>Affichage à l'écran (4:3)</PresentationFormat>
  <Paragraphs>209</Paragraphs>
  <Slides>29</Slides>
  <Notes>28</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29</vt:i4>
      </vt:variant>
    </vt:vector>
  </HeadingPairs>
  <TitlesOfParts>
    <vt:vector size="38" baseType="lpstr">
      <vt:lpstr>Arial</vt:lpstr>
      <vt:lpstr>Arial Black</vt:lpstr>
      <vt:lpstr>Calibri</vt:lpstr>
      <vt:lpstr>Lucida Sans Unicode</vt:lpstr>
      <vt:lpstr>Verdana</vt:lpstr>
      <vt:lpstr>Wingdings</vt:lpstr>
      <vt:lpstr>Wingdings 2</vt:lpstr>
      <vt:lpstr>Wingdings 3</vt:lpstr>
      <vt:lpstr>Rotonde</vt:lpstr>
      <vt:lpstr>  LES OUTILS DIGITAUX</vt:lpstr>
      <vt:lpstr>Un web évolutif du 0.1 au 0.4</vt:lpstr>
      <vt:lpstr>Un web évolutif du 0.1 au 0.4</vt:lpstr>
      <vt:lpstr>Un web évolutif du 0.1 au 0.4</vt:lpstr>
      <vt:lpstr>Un web évolutif du 0.1 au 0.4</vt:lpstr>
      <vt:lpstr>Un web évolutif du 0.1 au 0.4</vt:lpstr>
      <vt:lpstr>Un web évolutif du 0.1 au 0.4</vt:lpstr>
      <vt:lpstr>Un web évolutif du 0.1 au 0.4</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lpstr>QU'EST-CE QU'UN SITE WEB ?</vt:lpstr>
    </vt:vector>
  </TitlesOfParts>
  <Company>SEE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Stratégie de communication numérique et alternative</dc:title>
  <dc:creator>SEV</dc:creator>
  <cp:lastModifiedBy>Séverine Anges</cp:lastModifiedBy>
  <cp:revision>531</cp:revision>
  <dcterms:created xsi:type="dcterms:W3CDTF">2012-05-14T08:35:40Z</dcterms:created>
  <dcterms:modified xsi:type="dcterms:W3CDTF">2019-02-01T08:00:14Z</dcterms:modified>
</cp:coreProperties>
</file>